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64"/>
  </p:notesMasterIdLst>
  <p:sldIdLst>
    <p:sldId id="651" r:id="rId2"/>
    <p:sldId id="703" r:id="rId3"/>
    <p:sldId id="705" r:id="rId4"/>
    <p:sldId id="701" r:id="rId5"/>
    <p:sldId id="702" r:id="rId6"/>
    <p:sldId id="653" r:id="rId7"/>
    <p:sldId id="698" r:id="rId8"/>
    <p:sldId id="699" r:id="rId9"/>
    <p:sldId id="700" r:id="rId10"/>
    <p:sldId id="292" r:id="rId11"/>
    <p:sldId id="695" r:id="rId12"/>
    <p:sldId id="358" r:id="rId13"/>
    <p:sldId id="357" r:id="rId14"/>
    <p:sldId id="696" r:id="rId15"/>
    <p:sldId id="667" r:id="rId16"/>
    <p:sldId id="668" r:id="rId17"/>
    <p:sldId id="669" r:id="rId18"/>
    <p:sldId id="662" r:id="rId19"/>
    <p:sldId id="666" r:id="rId20"/>
    <p:sldId id="661" r:id="rId21"/>
    <p:sldId id="679" r:id="rId22"/>
    <p:sldId id="672" r:id="rId23"/>
    <p:sldId id="678" r:id="rId24"/>
    <p:sldId id="670" r:id="rId25"/>
    <p:sldId id="697" r:id="rId26"/>
    <p:sldId id="665" r:id="rId27"/>
    <p:sldId id="692" r:id="rId28"/>
    <p:sldId id="690" r:id="rId29"/>
    <p:sldId id="691" r:id="rId30"/>
    <p:sldId id="359" r:id="rId31"/>
    <p:sldId id="361" r:id="rId32"/>
    <p:sldId id="671" r:id="rId33"/>
    <p:sldId id="693" r:id="rId34"/>
    <p:sldId id="9383" r:id="rId35"/>
    <p:sldId id="664" r:id="rId36"/>
    <p:sldId id="297" r:id="rId37"/>
    <p:sldId id="363" r:id="rId38"/>
    <p:sldId id="652" r:id="rId39"/>
    <p:sldId id="362" r:id="rId40"/>
    <p:sldId id="659" r:id="rId41"/>
    <p:sldId id="694" r:id="rId42"/>
    <p:sldId id="712" r:id="rId43"/>
    <p:sldId id="9381" r:id="rId44"/>
    <p:sldId id="655" r:id="rId45"/>
    <p:sldId id="9380" r:id="rId46"/>
    <p:sldId id="708" r:id="rId47"/>
    <p:sldId id="709" r:id="rId48"/>
    <p:sldId id="710" r:id="rId49"/>
    <p:sldId id="9378" r:id="rId50"/>
    <p:sldId id="711" r:id="rId51"/>
    <p:sldId id="656" r:id="rId52"/>
    <p:sldId id="673" r:id="rId53"/>
    <p:sldId id="676" r:id="rId54"/>
    <p:sldId id="654" r:id="rId55"/>
    <p:sldId id="663" r:id="rId56"/>
    <p:sldId id="685" r:id="rId57"/>
    <p:sldId id="680" r:id="rId58"/>
    <p:sldId id="681" r:id="rId59"/>
    <p:sldId id="682" r:id="rId60"/>
    <p:sldId id="683" r:id="rId61"/>
    <p:sldId id="9379" r:id="rId62"/>
    <p:sldId id="684" r:id="rId6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7001" autoAdjust="0"/>
    <p:restoredTop sz="93792" autoAdjust="0"/>
  </p:normalViewPr>
  <p:slideViewPr>
    <p:cSldViewPr snapToGrid="0">
      <p:cViewPr varScale="1">
        <p:scale>
          <a:sx n="75" d="100"/>
          <a:sy n="75" d="100"/>
        </p:scale>
        <p:origin x="633" y="27"/>
      </p:cViewPr>
      <p:guideLst>
        <p:guide orient="horz" pos="2160"/>
        <p:guide pos="3840"/>
      </p:guideLst>
    </p:cSldViewPr>
  </p:slideViewPr>
  <p:outlineViewPr>
    <p:cViewPr>
      <p:scale>
        <a:sx n="33" d="100"/>
        <a:sy n="33" d="100"/>
      </p:scale>
      <p:origin x="0" y="-75516"/>
    </p:cViewPr>
  </p:outlineViewPr>
  <p:notesTextViewPr>
    <p:cViewPr>
      <p:scale>
        <a:sx n="1" d="1"/>
        <a:sy n="1" d="1"/>
      </p:scale>
      <p:origin x="0" y="0"/>
    </p:cViewPr>
  </p:notesTextViewPr>
  <p:sorterViewPr>
    <p:cViewPr>
      <p:scale>
        <a:sx n="66" d="100"/>
        <a:sy n="66" d="100"/>
      </p:scale>
      <p:origin x="0" y="-10206"/>
    </p:cViewPr>
  </p:sorter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viewProps" Target="viewProps.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17AD9DC-EC65-4F76-B57B-171721F249C3}" type="datetimeFigureOut">
              <a:rPr lang="en-US" smtClean="0"/>
              <a:t>4/30/2023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0D99321-A413-4F02-8BC1-EABB18A5E4BB}" type="slidenum">
              <a:rPr lang="en-US" smtClean="0"/>
              <a:t>‹#›</a:t>
            </a:fld>
            <a:endParaRPr lang="en-US"/>
          </a:p>
        </p:txBody>
      </p:sp>
    </p:spTree>
    <p:extLst>
      <p:ext uri="{BB962C8B-B14F-4D97-AF65-F5344CB8AC3E}">
        <p14:creationId xmlns:p14="http://schemas.microsoft.com/office/powerpoint/2010/main" val="332842159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Slide Image Placeholder 1"/>
          <p:cNvSpPr>
            <a:spLocks noGrp="1" noRot="1" noChangeAspect="1" noTextEdit="1"/>
          </p:cNvSpPr>
          <p:nvPr>
            <p:ph type="sldImg"/>
          </p:nvPr>
        </p:nvSpPr>
        <p:spPr>
          <a:ln/>
        </p:spPr>
      </p:sp>
      <p:sp>
        <p:nvSpPr>
          <p:cNvPr id="67587" name="Notes Placeholder 2"/>
          <p:cNvSpPr>
            <a:spLocks noGrp="1"/>
          </p:cNvSpPr>
          <p:nvPr>
            <p:ph type="body" idx="1"/>
          </p:nvPr>
        </p:nvSpPr>
        <p:spPr>
          <a:noFill/>
          <a:ln/>
        </p:spPr>
        <p:txBody>
          <a:bodyPr/>
          <a:lstStyle/>
          <a:p>
            <a:endParaRPr lang="en-US"/>
          </a:p>
        </p:txBody>
      </p:sp>
      <p:sp>
        <p:nvSpPr>
          <p:cNvPr id="67588" name="Slide Number Placeholder 3"/>
          <p:cNvSpPr>
            <a:spLocks noGrp="1"/>
          </p:cNvSpPr>
          <p:nvPr>
            <p:ph type="sldNum" sz="quarter" idx="5"/>
          </p:nvPr>
        </p:nvSpPr>
        <p:spPr>
          <a:noFill/>
        </p:spPr>
        <p:txBody>
          <a:bodyPr/>
          <a:lstStyle/>
          <a:p>
            <a:fld id="{1C390537-501C-4DBF-85E8-C2FB0CE1B3AA}" type="slidenum">
              <a:rPr lang="en-US" smtClean="0"/>
              <a:pPr/>
              <a:t>10</a:t>
            </a:fld>
            <a:endParaRPr lang="en-US"/>
          </a:p>
        </p:txBody>
      </p:sp>
    </p:spTree>
    <p:extLst>
      <p:ext uri="{BB962C8B-B14F-4D97-AF65-F5344CB8AC3E}">
        <p14:creationId xmlns:p14="http://schemas.microsoft.com/office/powerpoint/2010/main" val="32052425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0D99321-A413-4F02-8BC1-EABB18A5E4BB}" type="slidenum">
              <a:rPr lang="en-US" smtClean="0"/>
              <a:t>13</a:t>
            </a:fld>
            <a:endParaRPr lang="en-US"/>
          </a:p>
        </p:txBody>
      </p:sp>
    </p:spTree>
    <p:extLst>
      <p:ext uri="{BB962C8B-B14F-4D97-AF65-F5344CB8AC3E}">
        <p14:creationId xmlns:p14="http://schemas.microsoft.com/office/powerpoint/2010/main" val="215144342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0D99321-A413-4F02-8BC1-EABB18A5E4BB}" type="slidenum">
              <a:rPr lang="en-US" smtClean="0"/>
              <a:t>20</a:t>
            </a:fld>
            <a:endParaRPr lang="en-US"/>
          </a:p>
        </p:txBody>
      </p:sp>
    </p:spTree>
    <p:extLst>
      <p:ext uri="{BB962C8B-B14F-4D97-AF65-F5344CB8AC3E}">
        <p14:creationId xmlns:p14="http://schemas.microsoft.com/office/powerpoint/2010/main" val="388954181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Slide Image Placeholder 1"/>
          <p:cNvSpPr>
            <a:spLocks noGrp="1" noRot="1" noChangeAspect="1" noTextEdit="1"/>
          </p:cNvSpPr>
          <p:nvPr>
            <p:ph type="sldImg"/>
          </p:nvPr>
        </p:nvSpPr>
        <p:spPr>
          <a:ln/>
        </p:spPr>
      </p:sp>
      <p:sp>
        <p:nvSpPr>
          <p:cNvPr id="74755" name="Notes Placeholder 2"/>
          <p:cNvSpPr>
            <a:spLocks noGrp="1"/>
          </p:cNvSpPr>
          <p:nvPr>
            <p:ph type="body" idx="1"/>
          </p:nvPr>
        </p:nvSpPr>
        <p:spPr>
          <a:noFill/>
          <a:ln/>
        </p:spPr>
        <p:txBody>
          <a:bodyPr/>
          <a:lstStyle/>
          <a:p>
            <a:endParaRPr lang="en-US"/>
          </a:p>
        </p:txBody>
      </p:sp>
      <p:sp>
        <p:nvSpPr>
          <p:cNvPr id="74756" name="Slide Number Placeholder 3"/>
          <p:cNvSpPr>
            <a:spLocks noGrp="1"/>
          </p:cNvSpPr>
          <p:nvPr>
            <p:ph type="sldNum" sz="quarter" idx="5"/>
          </p:nvPr>
        </p:nvSpPr>
        <p:spPr>
          <a:noFill/>
        </p:spPr>
        <p:txBody>
          <a:bodyPr/>
          <a:lstStyle/>
          <a:p>
            <a:fld id="{03493A07-E996-4D1C-9D95-482703B7FCEE}" type="slidenum">
              <a:rPr lang="en-US" smtClean="0"/>
              <a:pPr/>
              <a:t>36</a:t>
            </a:fld>
            <a:endParaRPr lang="en-US"/>
          </a:p>
        </p:txBody>
      </p:sp>
    </p:spTree>
    <p:extLst>
      <p:ext uri="{BB962C8B-B14F-4D97-AF65-F5344CB8AC3E}">
        <p14:creationId xmlns:p14="http://schemas.microsoft.com/office/powerpoint/2010/main" val="189384818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0D99321-A413-4F02-8BC1-EABB18A5E4BB}" type="slidenum">
              <a:rPr lang="en-US" smtClean="0"/>
              <a:t>52</a:t>
            </a:fld>
            <a:endParaRPr lang="en-US"/>
          </a:p>
        </p:txBody>
      </p:sp>
    </p:spTree>
    <p:extLst>
      <p:ext uri="{BB962C8B-B14F-4D97-AF65-F5344CB8AC3E}">
        <p14:creationId xmlns:p14="http://schemas.microsoft.com/office/powerpoint/2010/main" val="369227367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4633C1A0-EED8-4595-A5D9-C4948C183B5D}" type="slidenum">
              <a:rPr lang="en-US" smtClean="0"/>
              <a:pPr/>
              <a:t>58</a:t>
            </a:fld>
            <a:endParaRPr lang="en-US"/>
          </a:p>
        </p:txBody>
      </p:sp>
    </p:spTree>
    <p:extLst>
      <p:ext uri="{BB962C8B-B14F-4D97-AF65-F5344CB8AC3E}">
        <p14:creationId xmlns:p14="http://schemas.microsoft.com/office/powerpoint/2010/main" val="9318171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556708-DC7D-4526-BCB5-8FB941D5CEE2}"/>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9131289C-93F6-478B-AED2-E978E31E506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77238D03-A583-47E3-86CB-337B395335B9}"/>
              </a:ext>
            </a:extLst>
          </p:cNvPr>
          <p:cNvSpPr>
            <a:spLocks noGrp="1"/>
          </p:cNvSpPr>
          <p:nvPr>
            <p:ph type="dt" sz="half" idx="10"/>
          </p:nvPr>
        </p:nvSpPr>
        <p:spPr/>
        <p:txBody>
          <a:bodyPr/>
          <a:lstStyle/>
          <a:p>
            <a:fld id="{7771B62F-E6EA-4556-B774-FFB02FBBCB02}" type="datetime1">
              <a:rPr lang="en-US" smtClean="0"/>
              <a:t>4/30/2023</a:t>
            </a:fld>
            <a:endParaRPr lang="en-US"/>
          </a:p>
        </p:txBody>
      </p:sp>
      <p:sp>
        <p:nvSpPr>
          <p:cNvPr id="5" name="Footer Placeholder 4">
            <a:extLst>
              <a:ext uri="{FF2B5EF4-FFF2-40B4-BE49-F238E27FC236}">
                <a16:creationId xmlns:a16="http://schemas.microsoft.com/office/drawing/2014/main" id="{FBBEDD6C-78B7-456C-BC3E-572119BEEA6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0971EFA-06A5-4DE6-96AE-0F9012887C5C}"/>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37560599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E19ABF-F223-42E2-8FB3-E327B9D31C6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4EE023FF-61A6-43B4-9540-6F345DC1D1B3}"/>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00D1ADA-1710-4ABA-98DC-509832304A02}"/>
              </a:ext>
            </a:extLst>
          </p:cNvPr>
          <p:cNvSpPr>
            <a:spLocks noGrp="1"/>
          </p:cNvSpPr>
          <p:nvPr>
            <p:ph type="dt" sz="half" idx="10"/>
          </p:nvPr>
        </p:nvSpPr>
        <p:spPr/>
        <p:txBody>
          <a:bodyPr/>
          <a:lstStyle/>
          <a:p>
            <a:fld id="{B8D75871-D145-49BE-ACFF-772981D92685}" type="datetime1">
              <a:rPr lang="en-US" smtClean="0"/>
              <a:t>4/30/2023</a:t>
            </a:fld>
            <a:endParaRPr lang="en-US"/>
          </a:p>
        </p:txBody>
      </p:sp>
      <p:sp>
        <p:nvSpPr>
          <p:cNvPr id="5" name="Footer Placeholder 4">
            <a:extLst>
              <a:ext uri="{FF2B5EF4-FFF2-40B4-BE49-F238E27FC236}">
                <a16:creationId xmlns:a16="http://schemas.microsoft.com/office/drawing/2014/main" id="{F24F7FAF-AC3D-4D28-8349-94E9353BF65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46FFA06-B62F-44DE-BE31-AC91E9B43647}"/>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7993119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334C2B3-1138-49A9-8558-9EE924DB489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CD3E883-1ED2-4031-9312-2EE2DC103065}"/>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F106C07-C26D-4403-94E8-5ACA518F06E9}"/>
              </a:ext>
            </a:extLst>
          </p:cNvPr>
          <p:cNvSpPr>
            <a:spLocks noGrp="1"/>
          </p:cNvSpPr>
          <p:nvPr>
            <p:ph type="dt" sz="half" idx="10"/>
          </p:nvPr>
        </p:nvSpPr>
        <p:spPr/>
        <p:txBody>
          <a:bodyPr/>
          <a:lstStyle/>
          <a:p>
            <a:fld id="{2E804231-759A-49CD-BCD4-80899D5E909B}" type="datetime1">
              <a:rPr lang="en-US" smtClean="0"/>
              <a:t>4/30/2023</a:t>
            </a:fld>
            <a:endParaRPr lang="en-US"/>
          </a:p>
        </p:txBody>
      </p:sp>
      <p:sp>
        <p:nvSpPr>
          <p:cNvPr id="5" name="Footer Placeholder 4">
            <a:extLst>
              <a:ext uri="{FF2B5EF4-FFF2-40B4-BE49-F238E27FC236}">
                <a16:creationId xmlns:a16="http://schemas.microsoft.com/office/drawing/2014/main" id="{C97F27EF-4C72-48A9-9577-7B3C9B3D264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08C9ECE-CD99-49B5-9F26-F9B3C1C536BD}"/>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38975102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0C9BED-B9E6-4657-865F-1D7EFFD7E7CD}"/>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3B703080-1D65-474F-8CE6-AD5FF59D923B}"/>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10" name="Date Placeholder 9">
            <a:extLst>
              <a:ext uri="{FF2B5EF4-FFF2-40B4-BE49-F238E27FC236}">
                <a16:creationId xmlns:a16="http://schemas.microsoft.com/office/drawing/2014/main" id="{3E0BB94E-D206-40E4-8D1D-F48C2BA7E748}"/>
              </a:ext>
            </a:extLst>
          </p:cNvPr>
          <p:cNvSpPr>
            <a:spLocks noGrp="1"/>
          </p:cNvSpPr>
          <p:nvPr>
            <p:ph type="dt" sz="half" idx="10"/>
          </p:nvPr>
        </p:nvSpPr>
        <p:spPr/>
        <p:txBody>
          <a:bodyPr/>
          <a:lstStyle/>
          <a:p>
            <a:fld id="{4A33CA3A-581D-4015-BC71-DC932DC936CB}" type="datetime1">
              <a:rPr lang="en-US" smtClean="0"/>
              <a:t>4/30/2023</a:t>
            </a:fld>
            <a:endParaRPr lang="en-US"/>
          </a:p>
        </p:txBody>
      </p:sp>
      <p:sp>
        <p:nvSpPr>
          <p:cNvPr id="11" name="Footer Placeholder 10">
            <a:extLst>
              <a:ext uri="{FF2B5EF4-FFF2-40B4-BE49-F238E27FC236}">
                <a16:creationId xmlns:a16="http://schemas.microsoft.com/office/drawing/2014/main" id="{1124503C-AFC6-48C0-A2D1-24B055EADDDF}"/>
              </a:ext>
            </a:extLst>
          </p:cNvPr>
          <p:cNvSpPr>
            <a:spLocks noGrp="1"/>
          </p:cNvSpPr>
          <p:nvPr>
            <p:ph type="ftr" sz="quarter" idx="11"/>
          </p:nvPr>
        </p:nvSpPr>
        <p:spPr/>
        <p:txBody>
          <a:bodyPr/>
          <a:lstStyle/>
          <a:p>
            <a:endParaRPr lang="en-US"/>
          </a:p>
        </p:txBody>
      </p:sp>
      <p:sp>
        <p:nvSpPr>
          <p:cNvPr id="12" name="Slide Number Placeholder 11">
            <a:extLst>
              <a:ext uri="{FF2B5EF4-FFF2-40B4-BE49-F238E27FC236}">
                <a16:creationId xmlns:a16="http://schemas.microsoft.com/office/drawing/2014/main" id="{911CC9C2-14E5-4309-B5B3-4109BB1B02F9}"/>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35101203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49DC41-6EED-43F9-861E-4B5F8BB1316E}"/>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597118E-DD41-4E05-9E13-F45FEBE28D2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9E01BF6D-DA17-4BAD-BF77-86ED54261A39}"/>
              </a:ext>
            </a:extLst>
          </p:cNvPr>
          <p:cNvSpPr>
            <a:spLocks noGrp="1"/>
          </p:cNvSpPr>
          <p:nvPr>
            <p:ph type="dt" sz="half" idx="10"/>
          </p:nvPr>
        </p:nvSpPr>
        <p:spPr/>
        <p:txBody>
          <a:bodyPr/>
          <a:lstStyle/>
          <a:p>
            <a:fld id="{46EAFC3D-B97E-44BF-A0D7-80035CBC1C78}" type="datetime1">
              <a:rPr lang="en-US" smtClean="0"/>
              <a:t>4/30/2023</a:t>
            </a:fld>
            <a:endParaRPr lang="en-US"/>
          </a:p>
        </p:txBody>
      </p:sp>
      <p:sp>
        <p:nvSpPr>
          <p:cNvPr id="5" name="Footer Placeholder 4">
            <a:extLst>
              <a:ext uri="{FF2B5EF4-FFF2-40B4-BE49-F238E27FC236}">
                <a16:creationId xmlns:a16="http://schemas.microsoft.com/office/drawing/2014/main" id="{3A9691AD-FF35-4D32-9FB2-17946517242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A73C45A-061A-4C28-8709-307D7DC3E36D}"/>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5973479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C263CC-033B-4A8A-A86A-578A228D822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09EAFBE8-7AFE-4297-A366-4EFCB20B7195}"/>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E90EA134-B757-433F-B2FE-0811D8F989AA}"/>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23EAD94-699A-4B16-9533-A63DE83D9D3A}"/>
              </a:ext>
            </a:extLst>
          </p:cNvPr>
          <p:cNvSpPr>
            <a:spLocks noGrp="1"/>
          </p:cNvSpPr>
          <p:nvPr>
            <p:ph type="dt" sz="half" idx="10"/>
          </p:nvPr>
        </p:nvSpPr>
        <p:spPr/>
        <p:txBody>
          <a:bodyPr/>
          <a:lstStyle/>
          <a:p>
            <a:fld id="{5DFAE22E-EE99-4D5E-8ACD-F707971FED8E}" type="datetime1">
              <a:rPr lang="en-US" smtClean="0"/>
              <a:t>4/30/2023</a:t>
            </a:fld>
            <a:endParaRPr lang="en-US"/>
          </a:p>
        </p:txBody>
      </p:sp>
      <p:sp>
        <p:nvSpPr>
          <p:cNvPr id="6" name="Footer Placeholder 5">
            <a:extLst>
              <a:ext uri="{FF2B5EF4-FFF2-40B4-BE49-F238E27FC236}">
                <a16:creationId xmlns:a16="http://schemas.microsoft.com/office/drawing/2014/main" id="{BA702A2B-BEF5-4ECA-9125-F3FD72E446D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F167FA5-8152-4331-817B-55376EF91833}"/>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3326911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AA4E9C-46D3-4587-BB06-E7DE0DF4D17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B90DDE53-74B9-4CEC-9E3B-49DB15DA1D0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C1900F93-5A91-4492-9A79-4A940B7837CC}"/>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16B048CA-E333-4A7A-80E1-D229B5B20B8D}"/>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FE2DB92-D880-4839-8451-D1D4A4A848F0}"/>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41A20DC1-9666-40C1-B8DC-69659EFD78A7}"/>
              </a:ext>
            </a:extLst>
          </p:cNvPr>
          <p:cNvSpPr>
            <a:spLocks noGrp="1"/>
          </p:cNvSpPr>
          <p:nvPr>
            <p:ph type="dt" sz="half" idx="10"/>
          </p:nvPr>
        </p:nvSpPr>
        <p:spPr/>
        <p:txBody>
          <a:bodyPr/>
          <a:lstStyle/>
          <a:p>
            <a:fld id="{54292E7A-AEA6-4F86-85AD-81FFEBB2549A}" type="datetime1">
              <a:rPr lang="en-US" smtClean="0"/>
              <a:t>4/30/2023</a:t>
            </a:fld>
            <a:endParaRPr lang="en-US"/>
          </a:p>
        </p:txBody>
      </p:sp>
      <p:sp>
        <p:nvSpPr>
          <p:cNvPr id="8" name="Footer Placeholder 7">
            <a:extLst>
              <a:ext uri="{FF2B5EF4-FFF2-40B4-BE49-F238E27FC236}">
                <a16:creationId xmlns:a16="http://schemas.microsoft.com/office/drawing/2014/main" id="{B0394D34-33BF-42AC-AFC2-8834EEDFB23D}"/>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903DF503-7648-4C02-91C8-6DE6706FD906}"/>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414851522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1C8090-79C5-4A89-ACEB-D76A82A14F3F}"/>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CB763E1D-AE48-4288-8146-DE4B6E5F4948}"/>
              </a:ext>
            </a:extLst>
          </p:cNvPr>
          <p:cNvSpPr>
            <a:spLocks noGrp="1"/>
          </p:cNvSpPr>
          <p:nvPr>
            <p:ph type="dt" sz="half" idx="10"/>
          </p:nvPr>
        </p:nvSpPr>
        <p:spPr/>
        <p:txBody>
          <a:bodyPr/>
          <a:lstStyle/>
          <a:p>
            <a:fld id="{3384F467-F2D8-4024-A5FA-0E20BB563F8A}" type="datetime1">
              <a:rPr lang="en-US" smtClean="0"/>
              <a:t>4/30/2023</a:t>
            </a:fld>
            <a:endParaRPr lang="en-US"/>
          </a:p>
        </p:txBody>
      </p:sp>
      <p:sp>
        <p:nvSpPr>
          <p:cNvPr id="4" name="Footer Placeholder 3">
            <a:extLst>
              <a:ext uri="{FF2B5EF4-FFF2-40B4-BE49-F238E27FC236}">
                <a16:creationId xmlns:a16="http://schemas.microsoft.com/office/drawing/2014/main" id="{A195E0F4-2BB8-4E96-9801-54390DA4F9E3}"/>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203F2570-F0A7-450F-B70B-6D33B01EF86D}"/>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22966575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2EF07093-5DC6-452A-B867-810D664BE5B6}"/>
              </a:ext>
            </a:extLst>
          </p:cNvPr>
          <p:cNvSpPr>
            <a:spLocks noGrp="1"/>
          </p:cNvSpPr>
          <p:nvPr>
            <p:ph type="dt" sz="half" idx="10"/>
          </p:nvPr>
        </p:nvSpPr>
        <p:spPr/>
        <p:txBody>
          <a:bodyPr/>
          <a:lstStyle/>
          <a:p>
            <a:fld id="{06A3FE77-8860-43C9-A734-648E78B43644}" type="datetime1">
              <a:rPr lang="en-US" smtClean="0"/>
              <a:t>4/30/2023</a:t>
            </a:fld>
            <a:endParaRPr lang="en-US"/>
          </a:p>
        </p:txBody>
      </p:sp>
      <p:sp>
        <p:nvSpPr>
          <p:cNvPr id="3" name="Footer Placeholder 2">
            <a:extLst>
              <a:ext uri="{FF2B5EF4-FFF2-40B4-BE49-F238E27FC236}">
                <a16:creationId xmlns:a16="http://schemas.microsoft.com/office/drawing/2014/main" id="{D7AF07D0-9963-4CD6-9E2E-8AC551455AB2}"/>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1E36EF4F-33AC-4B9E-972C-329F4F2827EF}"/>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77871986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42500E3-D2A8-4023-B50C-A71CD6322E1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36C2456-24C8-459A-B265-E775C8D7DAB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29AEE14-C927-4D6B-A406-EED80F6AB72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66ACD85-41A3-4033-AC4E-BA8D7ABB7D04}"/>
              </a:ext>
            </a:extLst>
          </p:cNvPr>
          <p:cNvSpPr>
            <a:spLocks noGrp="1"/>
          </p:cNvSpPr>
          <p:nvPr>
            <p:ph type="dt" sz="half" idx="10"/>
          </p:nvPr>
        </p:nvSpPr>
        <p:spPr/>
        <p:txBody>
          <a:bodyPr/>
          <a:lstStyle/>
          <a:p>
            <a:fld id="{DF7C6FA3-F4A3-41CB-A3DF-2385C891B29F}" type="datetime1">
              <a:rPr lang="en-US" smtClean="0"/>
              <a:t>4/30/2023</a:t>
            </a:fld>
            <a:endParaRPr lang="en-US"/>
          </a:p>
        </p:txBody>
      </p:sp>
      <p:sp>
        <p:nvSpPr>
          <p:cNvPr id="6" name="Footer Placeholder 5">
            <a:extLst>
              <a:ext uri="{FF2B5EF4-FFF2-40B4-BE49-F238E27FC236}">
                <a16:creationId xmlns:a16="http://schemas.microsoft.com/office/drawing/2014/main" id="{CD10DBC7-B3DE-41F9-BF71-B963D1BE947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665E904-B87D-4EBA-9369-D9FBFD2A982E}"/>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29042275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88E1F9-DF35-4BA6-A241-0CC8B33A4E4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F66FF19C-489B-4E62-880D-AC820F21ACE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4240D0C-86CC-46B9-A117-6649FA5D38C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DDCE177C-FBDC-417F-84BE-BE7FCE60CB25}"/>
              </a:ext>
            </a:extLst>
          </p:cNvPr>
          <p:cNvSpPr>
            <a:spLocks noGrp="1"/>
          </p:cNvSpPr>
          <p:nvPr>
            <p:ph type="dt" sz="half" idx="10"/>
          </p:nvPr>
        </p:nvSpPr>
        <p:spPr/>
        <p:txBody>
          <a:bodyPr/>
          <a:lstStyle/>
          <a:p>
            <a:fld id="{FFD2CE2B-25F7-4D88-B1D0-D90314699A91}" type="datetime1">
              <a:rPr lang="en-US" smtClean="0"/>
              <a:t>4/30/2023</a:t>
            </a:fld>
            <a:endParaRPr lang="en-US"/>
          </a:p>
        </p:txBody>
      </p:sp>
      <p:sp>
        <p:nvSpPr>
          <p:cNvPr id="6" name="Footer Placeholder 5">
            <a:extLst>
              <a:ext uri="{FF2B5EF4-FFF2-40B4-BE49-F238E27FC236}">
                <a16:creationId xmlns:a16="http://schemas.microsoft.com/office/drawing/2014/main" id="{E9574932-B83C-43EC-B83F-04B16763491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F16D6DA-E0D6-43FF-962D-7FBC7E4BE284}"/>
              </a:ext>
            </a:extLst>
          </p:cNvPr>
          <p:cNvSpPr>
            <a:spLocks noGrp="1"/>
          </p:cNvSpPr>
          <p:nvPr>
            <p:ph type="sldNum" sz="quarter" idx="12"/>
          </p:nvPr>
        </p:nvSpPr>
        <p:spPr/>
        <p:txBody>
          <a:bodyPr/>
          <a:lstStyle/>
          <a:p>
            <a:fld id="{041AE103-95A6-49DF-8499-CE7ADA77459E}" type="slidenum">
              <a:rPr lang="en-US" smtClean="0"/>
              <a:t>‹#›</a:t>
            </a:fld>
            <a:endParaRPr lang="en-US"/>
          </a:p>
        </p:txBody>
      </p:sp>
    </p:spTree>
    <p:extLst>
      <p:ext uri="{BB962C8B-B14F-4D97-AF65-F5344CB8AC3E}">
        <p14:creationId xmlns:p14="http://schemas.microsoft.com/office/powerpoint/2010/main" val="41751649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50B01EB8-4FD4-49F2-BCA4-69E28DF33D79}"/>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003625C2-4E4B-42C0-92E0-CF5AECF3A8A3}"/>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2DC8EC6-FF02-4C0E-9AD2-D0E053B508C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B863BB9-DAAA-4F6D-A759-A2ACE3447A4E}" type="datetime1">
              <a:rPr lang="en-US" smtClean="0"/>
              <a:t>4/30/2023</a:t>
            </a:fld>
            <a:endParaRPr lang="en-US"/>
          </a:p>
        </p:txBody>
      </p:sp>
      <p:sp>
        <p:nvSpPr>
          <p:cNvPr id="5" name="Footer Placeholder 4">
            <a:extLst>
              <a:ext uri="{FF2B5EF4-FFF2-40B4-BE49-F238E27FC236}">
                <a16:creationId xmlns:a16="http://schemas.microsoft.com/office/drawing/2014/main" id="{1C19FB26-ABE0-49F7-8127-3061F11DD2A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637C33CF-F72F-454A-B00E-BCBFC4326F20}"/>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41AE103-95A6-49DF-8499-CE7ADA77459E}" type="slidenum">
              <a:rPr lang="en-US" smtClean="0"/>
              <a:t>‹#›</a:t>
            </a:fld>
            <a:endParaRPr lang="en-US"/>
          </a:p>
        </p:txBody>
      </p:sp>
    </p:spTree>
    <p:extLst>
      <p:ext uri="{BB962C8B-B14F-4D97-AF65-F5344CB8AC3E}">
        <p14:creationId xmlns:p14="http://schemas.microsoft.com/office/powerpoint/2010/main" val="252156294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ctrTitle"/>
          </p:nvPr>
        </p:nvSpPr>
        <p:spPr>
          <a:xfrm>
            <a:off x="1266497" y="3867149"/>
            <a:ext cx="9144000" cy="3827119"/>
          </a:xfrm>
        </p:spPr>
        <p:txBody>
          <a:bodyPr>
            <a:normAutofit fontScale="90000"/>
          </a:bodyPr>
          <a:lstStyle/>
          <a:p>
            <a:pPr>
              <a:lnSpc>
                <a:spcPct val="100000"/>
              </a:lnSpc>
            </a:pP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r>
              <a:rPr lang="en-US" sz="3600" dirty="0">
                <a:latin typeface="Times New Roman" panose="02020603050405020304" pitchFamily="18" charset="0"/>
                <a:cs typeface="Times New Roman" panose="02020603050405020304" pitchFamily="18" charset="0"/>
              </a:rPr>
              <a:t>Topic 5</a:t>
            </a:r>
            <a:br>
              <a:rPr lang="en-US" sz="3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r>
              <a:rPr lang="en-US" sz="3200" dirty="0">
                <a:latin typeface="Times New Roman" panose="02020603050405020304" pitchFamily="18" charset="0"/>
                <a:cs typeface="Times New Roman" panose="02020603050405020304" pitchFamily="18" charset="0"/>
              </a:rPr>
              <a:t>“An Enquiry Meet for the Case”</a:t>
            </a:r>
            <a:br>
              <a:rPr lang="en-US" sz="3200" dirty="0">
                <a:latin typeface="Times New Roman" panose="02020603050405020304" pitchFamily="18" charset="0"/>
                <a:cs typeface="Times New Roman" panose="02020603050405020304" pitchFamily="18" charset="0"/>
              </a:rPr>
            </a:br>
            <a:r>
              <a:rPr lang="en-US" sz="3200" i="1" dirty="0">
                <a:latin typeface="Times New Roman" panose="02020603050405020304" pitchFamily="18" charset="0"/>
                <a:cs typeface="Times New Roman" panose="02020603050405020304" pitchFamily="18" charset="0"/>
              </a:rPr>
              <a:t>NCAA</a:t>
            </a:r>
            <a:r>
              <a:rPr lang="en-US" sz="3200" dirty="0">
                <a:latin typeface="Times New Roman" panose="02020603050405020304" pitchFamily="18" charset="0"/>
                <a:cs typeface="Times New Roman" panose="02020603050405020304" pitchFamily="18" charset="0"/>
              </a:rPr>
              <a:t>, </a:t>
            </a:r>
            <a:r>
              <a:rPr lang="en-US" sz="3200" i="1" dirty="0">
                <a:latin typeface="Times New Roman" panose="02020603050405020304" pitchFamily="18" charset="0"/>
                <a:cs typeface="Times New Roman" panose="02020603050405020304" pitchFamily="18" charset="0"/>
              </a:rPr>
              <a:t>IFD</a:t>
            </a:r>
            <a:r>
              <a:rPr lang="en-US" sz="3200" dirty="0">
                <a:latin typeface="Times New Roman" panose="02020603050405020304" pitchFamily="18" charset="0"/>
                <a:cs typeface="Times New Roman" panose="02020603050405020304" pitchFamily="18" charset="0"/>
              </a:rPr>
              <a:t>, </a:t>
            </a:r>
            <a:r>
              <a:rPr lang="en-US" sz="3200" i="1" dirty="0">
                <a:latin typeface="Times New Roman" panose="02020603050405020304" pitchFamily="18" charset="0"/>
                <a:cs typeface="Times New Roman" panose="02020603050405020304" pitchFamily="18" charset="0"/>
              </a:rPr>
              <a:t>Cal Dental, Polygram &amp; Alston</a:t>
            </a:r>
            <a:br>
              <a:rPr lang="en-US" sz="3200" i="1" dirty="0">
                <a:latin typeface="Times New Roman" panose="02020603050405020304" pitchFamily="18" charset="0"/>
                <a:cs typeface="Times New Roman" panose="02020603050405020304" pitchFamily="18" charset="0"/>
              </a:rPr>
            </a:br>
            <a:br>
              <a:rPr lang="en-US" sz="3200" i="1" dirty="0">
                <a:latin typeface="Times New Roman" panose="02020603050405020304" pitchFamily="18" charset="0"/>
                <a:cs typeface="Times New Roman" panose="02020603050405020304" pitchFamily="18" charset="0"/>
              </a:rPr>
            </a:br>
            <a:br>
              <a:rPr lang="en-US" sz="3200" i="1" dirty="0">
                <a:latin typeface="Times New Roman" panose="02020603050405020304" pitchFamily="18" charset="0"/>
                <a:cs typeface="Times New Roman" panose="02020603050405020304" pitchFamily="18" charset="0"/>
              </a:rPr>
            </a:br>
            <a:r>
              <a:rPr lang="en-US" sz="3200" dirty="0"/>
              <a:t>Professor Steven Salop</a:t>
            </a:r>
            <a:br>
              <a:rPr lang="en-US" sz="3200" dirty="0"/>
            </a:br>
            <a:r>
              <a:rPr lang="en-US" sz="3200" dirty="0"/>
              <a:t>Antitrust Econ &amp; Law</a:t>
            </a:r>
            <a:br>
              <a:rPr lang="en-US" sz="3200" dirty="0"/>
            </a:br>
            <a:r>
              <a:rPr lang="en-US" sz="3200" dirty="0"/>
              <a:t>Fall 2021</a:t>
            </a:r>
            <a:br>
              <a:rPr lang="en-US" sz="3600" dirty="0"/>
            </a:br>
            <a:br>
              <a:rPr lang="en-US" sz="3200" i="1" dirty="0">
                <a:latin typeface="Times New Roman" panose="02020603050405020304" pitchFamily="18" charset="0"/>
                <a:cs typeface="Times New Roman" panose="02020603050405020304" pitchFamily="18" charset="0"/>
              </a:rPr>
            </a:br>
            <a:br>
              <a:rPr lang="en-US" sz="3200" i="1" dirty="0">
                <a:latin typeface="Times New Roman" panose="02020603050405020304" pitchFamily="18" charset="0"/>
                <a:cs typeface="Times New Roman" panose="02020603050405020304" pitchFamily="18" charset="0"/>
              </a:rPr>
            </a:br>
            <a:br>
              <a:rPr lang="en-US" sz="3200" i="1"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endParaRPr lang="en-US" sz="1600" i="1" dirty="0">
              <a:latin typeface="Times New Roman" panose="02020603050405020304" pitchFamily="18" charset="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type="subTitle" idx="1"/>
          </p:nvPr>
        </p:nvSpPr>
        <p:spPr>
          <a:xfrm>
            <a:off x="367645" y="6740165"/>
            <a:ext cx="10300355" cy="782425"/>
          </a:xfrm>
        </p:spPr>
        <p:txBody>
          <a:bodyPr/>
          <a:lstStyle/>
          <a:p>
            <a:r>
              <a:rPr lang="en-US" dirty="0"/>
              <a:t>  </a:t>
            </a:r>
          </a:p>
        </p:txBody>
      </p:sp>
      <p:sp>
        <p:nvSpPr>
          <p:cNvPr id="5" name="Slide Number Placeholder 4">
            <a:extLst>
              <a:ext uri="{FF2B5EF4-FFF2-40B4-BE49-F238E27FC236}">
                <a16:creationId xmlns:a16="http://schemas.microsoft.com/office/drawing/2014/main" id="{03594A6A-AD1A-434F-9DBE-7508E5678DB4}"/>
              </a:ext>
            </a:extLst>
          </p:cNvPr>
          <p:cNvSpPr>
            <a:spLocks noGrp="1"/>
          </p:cNvSpPr>
          <p:nvPr>
            <p:ph type="sldNum" sz="quarter" idx="12"/>
          </p:nvPr>
        </p:nvSpPr>
        <p:spPr/>
        <p:txBody>
          <a:bodyPr/>
          <a:lstStyle/>
          <a:p>
            <a:fld id="{041AE103-95A6-49DF-8499-CE7ADA77459E}" type="slidenum">
              <a:rPr lang="en-US" smtClean="0"/>
              <a:t>1</a:t>
            </a:fld>
            <a:endParaRPr lang="en-US"/>
          </a:p>
        </p:txBody>
      </p:sp>
    </p:spTree>
    <p:extLst>
      <p:ext uri="{BB962C8B-B14F-4D97-AF65-F5344CB8AC3E}">
        <p14:creationId xmlns:p14="http://schemas.microsoft.com/office/powerpoint/2010/main" val="31874746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a:xfrm>
            <a:off x="498437" y="255696"/>
            <a:ext cx="10398949" cy="731837"/>
          </a:xfrm>
        </p:spPr>
        <p:txBody>
          <a:bodyPr>
            <a:noAutofit/>
          </a:bodyPr>
          <a:lstStyle/>
          <a:p>
            <a:r>
              <a:rPr lang="en-US" sz="3200" i="1" dirty="0"/>
              <a:t>NCAA</a:t>
            </a:r>
            <a:r>
              <a:rPr lang="en-US" sz="3200" dirty="0"/>
              <a:t> (1984) </a:t>
            </a:r>
            <a:r>
              <a:rPr lang="en-US" sz="2400" b="1" i="1" dirty="0">
                <a:solidFill>
                  <a:srgbClr val="00B0F0"/>
                </a:solidFill>
              </a:rPr>
              <a:t>(p. 195)</a:t>
            </a:r>
            <a:r>
              <a:rPr lang="en-US" sz="3200" i="1" dirty="0"/>
              <a:t>:</a:t>
            </a:r>
            <a:r>
              <a:rPr lang="en-US" sz="3200" dirty="0"/>
              <a:t> Reader’s Guide to Basic Analysis</a:t>
            </a:r>
          </a:p>
        </p:txBody>
      </p:sp>
      <p:sp>
        <p:nvSpPr>
          <p:cNvPr id="32771" name="Content Placeholder 2"/>
          <p:cNvSpPr>
            <a:spLocks noGrp="1"/>
          </p:cNvSpPr>
          <p:nvPr>
            <p:ph idx="1"/>
          </p:nvPr>
        </p:nvSpPr>
        <p:spPr>
          <a:xfrm>
            <a:off x="286141" y="1108372"/>
            <a:ext cx="9809966" cy="5531640"/>
          </a:xfrm>
        </p:spPr>
        <p:txBody>
          <a:bodyPr>
            <a:normAutofit fontScale="92500" lnSpcReduction="10000"/>
          </a:bodyPr>
          <a:lstStyle/>
          <a:p>
            <a:r>
              <a:rPr lang="en-US" sz="2000" i="1" dirty="0">
                <a:solidFill>
                  <a:srgbClr val="C00000"/>
                </a:solidFill>
              </a:rPr>
              <a:t>1</a:t>
            </a:r>
            <a:r>
              <a:rPr lang="en-US" sz="2000" b="1" i="1" dirty="0">
                <a:solidFill>
                  <a:srgbClr val="C00000"/>
                </a:solidFill>
              </a:rPr>
              <a:t>. Conduct</a:t>
            </a:r>
            <a:endParaRPr lang="en-US" sz="2000" b="1" dirty="0">
              <a:solidFill>
                <a:srgbClr val="C00000"/>
              </a:solidFill>
            </a:endParaRPr>
          </a:p>
          <a:p>
            <a:pPr lvl="1"/>
            <a:r>
              <a:rPr lang="en-US" sz="2000" dirty="0"/>
              <a:t>The “Television Plan”</a:t>
            </a:r>
          </a:p>
          <a:p>
            <a:pPr lvl="1"/>
            <a:r>
              <a:rPr lang="en-US" sz="2000" dirty="0"/>
              <a:t>Establishes (i) total quantity of televised college football games; and (ii) single overall price; (iii) division of games among colleges</a:t>
            </a:r>
          </a:p>
          <a:p>
            <a:r>
              <a:rPr lang="en-US" sz="2000" i="1" dirty="0">
                <a:solidFill>
                  <a:srgbClr val="C00000"/>
                </a:solidFill>
              </a:rPr>
              <a:t>2. </a:t>
            </a:r>
            <a:r>
              <a:rPr lang="en-US" sz="2000" b="1" i="1" dirty="0">
                <a:solidFill>
                  <a:srgbClr val="C00000"/>
                </a:solidFill>
              </a:rPr>
              <a:t>Why not per se condemnation</a:t>
            </a:r>
            <a:r>
              <a:rPr lang="en-US" sz="2000" b="1" dirty="0">
                <a:solidFill>
                  <a:srgbClr val="C00000"/>
                </a:solidFill>
              </a:rPr>
              <a:t>? </a:t>
            </a:r>
            <a:r>
              <a:rPr lang="en-US" sz="2000" b="1" i="1" dirty="0">
                <a:solidFill>
                  <a:srgbClr val="00B0F0"/>
                </a:solidFill>
              </a:rPr>
              <a:t>(p. 199 &amp; Part VI)</a:t>
            </a:r>
          </a:p>
          <a:p>
            <a:pPr lvl="1"/>
            <a:r>
              <a:rPr lang="en-US" sz="1800" dirty="0"/>
              <a:t>Like </a:t>
            </a:r>
            <a:r>
              <a:rPr lang="en-US" sz="1800" i="1" dirty="0"/>
              <a:t>CBOT </a:t>
            </a:r>
            <a:r>
              <a:rPr lang="en-US" sz="1800" dirty="0"/>
              <a:t>and </a:t>
            </a:r>
            <a:r>
              <a:rPr lang="en-US" sz="1800" i="1" dirty="0"/>
              <a:t>BMI</a:t>
            </a:r>
            <a:r>
              <a:rPr lang="en-US" sz="1800" dirty="0"/>
              <a:t>, some restraints necessary to create market </a:t>
            </a:r>
            <a:r>
              <a:rPr lang="en-US" sz="1800" b="1" i="1" dirty="0">
                <a:solidFill>
                  <a:srgbClr val="00B0F0"/>
                </a:solidFill>
              </a:rPr>
              <a:t>(fn. 26)</a:t>
            </a:r>
          </a:p>
          <a:p>
            <a:pPr lvl="1"/>
            <a:r>
              <a:rPr lang="en-US" sz="1800" dirty="0"/>
              <a:t>Cooperation to create competition on the field</a:t>
            </a:r>
          </a:p>
          <a:p>
            <a:r>
              <a:rPr lang="en-US" sz="2000" i="1" dirty="0">
                <a:solidFill>
                  <a:srgbClr val="C00000"/>
                </a:solidFill>
              </a:rPr>
              <a:t>3. </a:t>
            </a:r>
            <a:r>
              <a:rPr lang="en-US" sz="2000" b="1" i="1" dirty="0">
                <a:solidFill>
                  <a:srgbClr val="C00000"/>
                </a:solidFill>
              </a:rPr>
              <a:t>But highly concerning since serious potential for anticompetitive harm </a:t>
            </a:r>
            <a:r>
              <a:rPr lang="en-US" sz="2000" b="1" i="1" dirty="0">
                <a:solidFill>
                  <a:srgbClr val="00B0F0"/>
                </a:solidFill>
              </a:rPr>
              <a:t>(pp. 200-01)</a:t>
            </a:r>
            <a:endParaRPr lang="en-US" sz="2000" b="1" dirty="0">
              <a:solidFill>
                <a:srgbClr val="00B0F0"/>
              </a:solidFill>
            </a:endParaRPr>
          </a:p>
          <a:p>
            <a:pPr lvl="1"/>
            <a:r>
              <a:rPr lang="en-US" sz="1800" dirty="0"/>
              <a:t>“Price unresponsive to demand”</a:t>
            </a:r>
          </a:p>
          <a:p>
            <a:pPr lvl="1"/>
            <a:r>
              <a:rPr lang="en-US" sz="1800" dirty="0"/>
              <a:t>Schools lose “freedom to compete,” but have no choices but to go along </a:t>
            </a:r>
          </a:p>
          <a:p>
            <a:pPr lvl="1"/>
            <a:r>
              <a:rPr lang="en-US" sz="1800" dirty="0"/>
              <a:t>Restricts output/raise price</a:t>
            </a:r>
          </a:p>
          <a:p>
            <a:r>
              <a:rPr lang="en-US" sz="2100" i="1" dirty="0">
                <a:solidFill>
                  <a:srgbClr val="C00000"/>
                </a:solidFill>
              </a:rPr>
              <a:t>4.  </a:t>
            </a:r>
            <a:r>
              <a:rPr lang="en-US" sz="2100" b="1" i="1" dirty="0">
                <a:solidFill>
                  <a:srgbClr val="C00000"/>
                </a:solidFill>
              </a:rPr>
              <a:t>NCAA has market power, though market power is not necessary for “naked restraints.” </a:t>
            </a:r>
            <a:r>
              <a:rPr lang="en-US" sz="2100" b="1" i="1" dirty="0">
                <a:solidFill>
                  <a:srgbClr val="00B0F0"/>
                </a:solidFill>
              </a:rPr>
              <a:t>(pp.201-02)</a:t>
            </a:r>
            <a:r>
              <a:rPr lang="en-US" sz="2200" b="1" dirty="0">
                <a:solidFill>
                  <a:srgbClr val="00B0F0"/>
                </a:solidFill>
              </a:rPr>
              <a:t> </a:t>
            </a:r>
            <a:r>
              <a:rPr lang="en-US" sz="1900" b="1" i="1" dirty="0">
                <a:solidFill>
                  <a:srgbClr val="00B0F0"/>
                </a:solidFill>
              </a:rPr>
              <a:t>(fn. 39 &amp; 42)</a:t>
            </a:r>
            <a:endParaRPr lang="en-US" sz="2200" b="1" i="1" dirty="0">
              <a:solidFill>
                <a:srgbClr val="00B0F0"/>
              </a:solidFill>
            </a:endParaRPr>
          </a:p>
          <a:p>
            <a:r>
              <a:rPr lang="en-US" sz="2000" i="1" dirty="0">
                <a:solidFill>
                  <a:srgbClr val="C00000"/>
                </a:solidFill>
              </a:rPr>
              <a:t>5. </a:t>
            </a:r>
            <a:r>
              <a:rPr lang="en-US" sz="2100" b="1" i="1" dirty="0">
                <a:solidFill>
                  <a:srgbClr val="C00000"/>
                </a:solidFill>
              </a:rPr>
              <a:t>NCAA lacks valid procompetitive justifications</a:t>
            </a:r>
            <a:r>
              <a:rPr lang="en-US" sz="2100" b="1" dirty="0">
                <a:solidFill>
                  <a:srgbClr val="C00000"/>
                </a:solidFill>
              </a:rPr>
              <a:t> </a:t>
            </a:r>
            <a:r>
              <a:rPr lang="en-US" sz="2000" b="1" i="1" dirty="0">
                <a:solidFill>
                  <a:srgbClr val="00B0F0"/>
                </a:solidFill>
              </a:rPr>
              <a:t>(pp. 202-05)</a:t>
            </a:r>
          </a:p>
          <a:p>
            <a:pPr lvl="1"/>
            <a:r>
              <a:rPr lang="en-US" sz="1800" dirty="0"/>
              <a:t>Not a selling agent like BMI, and no potential for independent sales by schools</a:t>
            </a:r>
          </a:p>
          <a:p>
            <a:pPr lvl="1"/>
            <a:r>
              <a:rPr lang="en-US" sz="1800" dirty="0"/>
              <a:t>Protecting live attendance fails on facts, but also on law.  Live attendance must stand on its own</a:t>
            </a:r>
          </a:p>
          <a:p>
            <a:pPr lvl="1"/>
            <a:r>
              <a:rPr lang="en-US" sz="1800" dirty="0"/>
              <a:t>TV plan not narrowly tailored to achieve “competitive balance” and does not do so</a:t>
            </a:r>
          </a:p>
          <a:p>
            <a:pPr lvl="1"/>
            <a:r>
              <a:rPr lang="en-US" sz="1800" dirty="0"/>
              <a:t>Amateurism goals not achieved by plan </a:t>
            </a:r>
            <a:r>
              <a:rPr lang="en-US" sz="1800" i="1" dirty="0"/>
              <a:t>(note: not in Casebook excerpt; dissent stressed disagreement)</a:t>
            </a:r>
          </a:p>
          <a:p>
            <a:pPr marL="0" indent="0">
              <a:buNone/>
            </a:pPr>
            <a:endParaRPr lang="en-US" sz="2200" dirty="0"/>
          </a:p>
        </p:txBody>
      </p:sp>
      <p:sp>
        <p:nvSpPr>
          <p:cNvPr id="2" name="Slide Number Placeholder 1">
            <a:extLst>
              <a:ext uri="{FF2B5EF4-FFF2-40B4-BE49-F238E27FC236}">
                <a16:creationId xmlns:a16="http://schemas.microsoft.com/office/drawing/2014/main" id="{BF9D541B-3DED-47D6-A906-0EA1082CC4BD}"/>
              </a:ext>
            </a:extLst>
          </p:cNvPr>
          <p:cNvSpPr>
            <a:spLocks noGrp="1"/>
          </p:cNvSpPr>
          <p:nvPr>
            <p:ph type="sldNum" sz="quarter" idx="12"/>
          </p:nvPr>
        </p:nvSpPr>
        <p:spPr/>
        <p:txBody>
          <a:bodyPr/>
          <a:lstStyle/>
          <a:p>
            <a:fld id="{041AE103-95A6-49DF-8499-CE7ADA77459E}" type="slidenum">
              <a:rPr lang="en-US" smtClean="0"/>
              <a:t>10</a:t>
            </a:fld>
            <a:endParaRPr lang="en-US"/>
          </a:p>
        </p:txBody>
      </p:sp>
    </p:spTree>
    <p:extLst>
      <p:ext uri="{BB962C8B-B14F-4D97-AF65-F5344CB8AC3E}">
        <p14:creationId xmlns:p14="http://schemas.microsoft.com/office/powerpoint/2010/main" val="36382834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B39A08-3BA5-479B-8031-F272B1457042}"/>
              </a:ext>
            </a:extLst>
          </p:cNvPr>
          <p:cNvSpPr>
            <a:spLocks noGrp="1"/>
          </p:cNvSpPr>
          <p:nvPr>
            <p:ph type="title"/>
          </p:nvPr>
        </p:nvSpPr>
        <p:spPr/>
        <p:txBody>
          <a:bodyPr/>
          <a:lstStyle/>
          <a:p>
            <a:r>
              <a:rPr lang="en-US" dirty="0"/>
              <a:t>Basic Analytic Framework </a:t>
            </a:r>
            <a:r>
              <a:rPr lang="en-US" sz="2400" b="1" i="1" dirty="0">
                <a:solidFill>
                  <a:srgbClr val="00B0F0"/>
                </a:solidFill>
              </a:rPr>
              <a:t>(pp.198-99)</a:t>
            </a:r>
            <a:endParaRPr lang="en-US" b="1" i="1" dirty="0">
              <a:solidFill>
                <a:srgbClr val="00B0F0"/>
              </a:solidFill>
            </a:endParaRPr>
          </a:p>
        </p:txBody>
      </p:sp>
      <p:sp>
        <p:nvSpPr>
          <p:cNvPr id="3" name="Content Placeholder 2">
            <a:extLst>
              <a:ext uri="{FF2B5EF4-FFF2-40B4-BE49-F238E27FC236}">
                <a16:creationId xmlns:a16="http://schemas.microsoft.com/office/drawing/2014/main" id="{64B48871-7A38-4787-82BE-EDE4327F7D39}"/>
              </a:ext>
            </a:extLst>
          </p:cNvPr>
          <p:cNvSpPr>
            <a:spLocks noGrp="1"/>
          </p:cNvSpPr>
          <p:nvPr>
            <p:ph idx="1"/>
          </p:nvPr>
        </p:nvSpPr>
        <p:spPr>
          <a:xfrm>
            <a:off x="723900" y="1554690"/>
            <a:ext cx="10744200" cy="5006365"/>
          </a:xfrm>
        </p:spPr>
        <p:txBody>
          <a:bodyPr>
            <a:normAutofit/>
          </a:bodyPr>
          <a:lstStyle/>
          <a:p>
            <a:r>
              <a:rPr lang="en-US" sz="2400" dirty="0"/>
              <a:t>NCAA restraints are </a:t>
            </a:r>
            <a:r>
              <a:rPr lang="en-US" sz="2400" dirty="0">
                <a:solidFill>
                  <a:srgbClr val="C00000"/>
                </a:solidFill>
              </a:rPr>
              <a:t>presumptively anticompetitive</a:t>
            </a:r>
          </a:p>
          <a:p>
            <a:pPr lvl="1"/>
            <a:r>
              <a:rPr lang="en-US" sz="2000" i="1" dirty="0"/>
              <a:t>Reduce output, raise price, interfere with competition among colleges</a:t>
            </a:r>
          </a:p>
          <a:p>
            <a:pPr lvl="1"/>
            <a:r>
              <a:rPr lang="en-US" sz="2000" dirty="0"/>
              <a:t>Practices here </a:t>
            </a:r>
            <a:r>
              <a:rPr lang="en-US" sz="2000" dirty="0">
                <a:solidFill>
                  <a:srgbClr val="C00000"/>
                </a:solidFill>
              </a:rPr>
              <a:t>“share characteristics of restraints we have previously held to be unreasonable”</a:t>
            </a:r>
            <a:r>
              <a:rPr lang="en-US" sz="2000" b="1" i="1" dirty="0">
                <a:solidFill>
                  <a:srgbClr val="00B0F0"/>
                </a:solidFill>
              </a:rPr>
              <a:t> </a:t>
            </a:r>
            <a:r>
              <a:rPr lang="en-US" sz="1800" b="1" i="1" dirty="0">
                <a:solidFill>
                  <a:srgbClr val="00B0F0"/>
                </a:solidFill>
              </a:rPr>
              <a:t>(p.198)</a:t>
            </a:r>
            <a:r>
              <a:rPr lang="en-US" sz="2000" b="1" i="1" dirty="0">
                <a:solidFill>
                  <a:srgbClr val="00B0F0"/>
                </a:solidFill>
              </a:rPr>
              <a:t> </a:t>
            </a:r>
            <a:endParaRPr lang="en-US" sz="2000" dirty="0"/>
          </a:p>
          <a:p>
            <a:pPr lvl="1"/>
            <a:r>
              <a:rPr lang="en-US" sz="2000" dirty="0"/>
              <a:t>Horizontal price fixing and output limitations are </a:t>
            </a:r>
            <a:r>
              <a:rPr lang="en-US" sz="2000" dirty="0">
                <a:solidFill>
                  <a:srgbClr val="C00000"/>
                </a:solidFill>
              </a:rPr>
              <a:t>“ordinarily” illegal per se because probability [of anticompetitive effects] is “so high” </a:t>
            </a:r>
            <a:r>
              <a:rPr lang="en-US" sz="1800" b="1" i="1" dirty="0">
                <a:solidFill>
                  <a:srgbClr val="00B0F0"/>
                </a:solidFill>
              </a:rPr>
              <a:t>(p.198)</a:t>
            </a:r>
            <a:endParaRPr lang="en-US" sz="2000" b="1" i="1" dirty="0">
              <a:solidFill>
                <a:srgbClr val="00B0F0"/>
              </a:solidFill>
            </a:endParaRPr>
          </a:p>
          <a:p>
            <a:r>
              <a:rPr lang="en-US" sz="2400" b="1" i="1" dirty="0"/>
              <a:t>But –</a:t>
            </a:r>
            <a:r>
              <a:rPr lang="en-US" sz="2400" dirty="0"/>
              <a:t> </a:t>
            </a:r>
          </a:p>
          <a:p>
            <a:pPr lvl="1"/>
            <a:r>
              <a:rPr lang="en-US" sz="2000" dirty="0"/>
              <a:t>Horizontal restraints on competition are </a:t>
            </a:r>
            <a:r>
              <a:rPr lang="en-US" sz="2000" dirty="0">
                <a:solidFill>
                  <a:srgbClr val="C00000"/>
                </a:solidFill>
              </a:rPr>
              <a:t>essential if the product is to be available at all</a:t>
            </a:r>
            <a:r>
              <a:rPr lang="en-US" sz="2000" dirty="0"/>
              <a:t>” </a:t>
            </a:r>
            <a:r>
              <a:rPr lang="en-US" sz="2000" b="1" i="1" dirty="0">
                <a:solidFill>
                  <a:srgbClr val="00B0F0"/>
                </a:solidFill>
              </a:rPr>
              <a:t>(p.199) </a:t>
            </a:r>
            <a:endParaRPr lang="en-US" sz="2000" dirty="0"/>
          </a:p>
          <a:p>
            <a:pPr lvl="1"/>
            <a:r>
              <a:rPr lang="en-US" sz="2000" dirty="0"/>
              <a:t>NCAA markets </a:t>
            </a:r>
            <a:r>
              <a:rPr lang="en-US" sz="2000" dirty="0">
                <a:solidFill>
                  <a:srgbClr val="C00000"/>
                </a:solidFill>
              </a:rPr>
              <a:t>“competition itself” </a:t>
            </a:r>
            <a:r>
              <a:rPr lang="en-US" sz="2000" dirty="0"/>
              <a:t>(i.e., the rules of competition on the field)</a:t>
            </a:r>
            <a:r>
              <a:rPr lang="en-US" sz="2000" b="1" i="1" dirty="0">
                <a:solidFill>
                  <a:srgbClr val="00B0F0"/>
                </a:solidFill>
              </a:rPr>
              <a:t> (p.199) </a:t>
            </a:r>
            <a:endParaRPr lang="en-US" sz="2000" dirty="0"/>
          </a:p>
          <a:p>
            <a:pPr lvl="1"/>
            <a:r>
              <a:rPr lang="en-US" sz="2000" dirty="0"/>
              <a:t>NCAA </a:t>
            </a:r>
            <a:r>
              <a:rPr lang="en-US" sz="2000" dirty="0">
                <a:solidFill>
                  <a:srgbClr val="C00000"/>
                </a:solidFill>
              </a:rPr>
              <a:t>enables a separate product </a:t>
            </a:r>
            <a:r>
              <a:rPr lang="en-US" sz="2000" dirty="0"/>
              <a:t>– college football – that “widens consumer choice” </a:t>
            </a:r>
            <a:br>
              <a:rPr lang="en-US" sz="2000" dirty="0"/>
            </a:br>
            <a:r>
              <a:rPr lang="en-US" sz="2000" dirty="0"/>
              <a:t>and “can be viewed as procompetitive” </a:t>
            </a:r>
            <a:r>
              <a:rPr lang="en-US" sz="2000" b="1" i="1" dirty="0">
                <a:solidFill>
                  <a:srgbClr val="00B0F0"/>
                </a:solidFill>
              </a:rPr>
              <a:t>(p.199)</a:t>
            </a:r>
          </a:p>
          <a:p>
            <a:r>
              <a:rPr lang="en-US" sz="2400" i="1" dirty="0">
                <a:solidFill>
                  <a:srgbClr val="C00000"/>
                </a:solidFill>
              </a:rPr>
              <a:t>But, this “does not change the ultimate focus of the inquiry” – </a:t>
            </a:r>
            <a:r>
              <a:rPr lang="en-US" sz="2400" b="1" i="1" dirty="0">
                <a:solidFill>
                  <a:srgbClr val="C00000"/>
                </a:solidFill>
                <a:highlight>
                  <a:srgbClr val="FFFF00"/>
                </a:highlight>
              </a:rPr>
              <a:t>the competitive significance</a:t>
            </a:r>
            <a:r>
              <a:rPr lang="en-US" sz="2400" b="1" i="1" dirty="0">
                <a:solidFill>
                  <a:srgbClr val="C00000"/>
                </a:solidFill>
              </a:rPr>
              <a:t> </a:t>
            </a:r>
            <a:r>
              <a:rPr lang="en-US" sz="2400" i="1" dirty="0">
                <a:solidFill>
                  <a:srgbClr val="C00000"/>
                </a:solidFill>
              </a:rPr>
              <a:t>of the restraints </a:t>
            </a:r>
            <a:r>
              <a:rPr lang="en-US" sz="2400" b="1" i="1" dirty="0">
                <a:solidFill>
                  <a:srgbClr val="00B0F0"/>
                </a:solidFill>
              </a:rPr>
              <a:t>(p.199)</a:t>
            </a:r>
            <a:endParaRPr lang="en-US" sz="2400" i="1" dirty="0"/>
          </a:p>
        </p:txBody>
      </p:sp>
      <p:sp>
        <p:nvSpPr>
          <p:cNvPr id="4" name="Slide Number Placeholder 3">
            <a:extLst>
              <a:ext uri="{FF2B5EF4-FFF2-40B4-BE49-F238E27FC236}">
                <a16:creationId xmlns:a16="http://schemas.microsoft.com/office/drawing/2014/main" id="{1412720E-AEC2-498E-ACA3-D12F7494F0EA}"/>
              </a:ext>
            </a:extLst>
          </p:cNvPr>
          <p:cNvSpPr>
            <a:spLocks noGrp="1"/>
          </p:cNvSpPr>
          <p:nvPr>
            <p:ph type="sldNum" sz="quarter" idx="12"/>
          </p:nvPr>
        </p:nvSpPr>
        <p:spPr/>
        <p:txBody>
          <a:bodyPr/>
          <a:lstStyle/>
          <a:p>
            <a:fld id="{041AE103-95A6-49DF-8499-CE7ADA77459E}" type="slidenum">
              <a:rPr lang="en-US" smtClean="0"/>
              <a:t>11</a:t>
            </a:fld>
            <a:endParaRPr lang="en-US"/>
          </a:p>
        </p:txBody>
      </p:sp>
    </p:spTree>
    <p:extLst>
      <p:ext uri="{BB962C8B-B14F-4D97-AF65-F5344CB8AC3E}">
        <p14:creationId xmlns:p14="http://schemas.microsoft.com/office/powerpoint/2010/main" val="312896147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38EACA-B377-441E-907F-FBDFF255A0FF}"/>
              </a:ext>
            </a:extLst>
          </p:cNvPr>
          <p:cNvSpPr>
            <a:spLocks noGrp="1"/>
          </p:cNvSpPr>
          <p:nvPr>
            <p:ph type="title"/>
          </p:nvPr>
        </p:nvSpPr>
        <p:spPr/>
        <p:txBody>
          <a:bodyPr>
            <a:normAutofit/>
          </a:bodyPr>
          <a:lstStyle/>
          <a:p>
            <a:r>
              <a:rPr lang="en-US" sz="3200" dirty="0"/>
              <a:t>Anticompetitive Presum</a:t>
            </a:r>
            <a:r>
              <a:rPr lang="en-US" dirty="0"/>
              <a:t>ption Clarified </a:t>
            </a:r>
            <a:r>
              <a:rPr lang="en-US" sz="2400" b="1" i="1" dirty="0">
                <a:solidFill>
                  <a:srgbClr val="00B0F0"/>
                </a:solidFill>
              </a:rPr>
              <a:t>(p.201) </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8DB3A2D2-CCB7-48D8-A74E-F838C7F448B0}"/>
              </a:ext>
            </a:extLst>
          </p:cNvPr>
          <p:cNvSpPr>
            <a:spLocks noGrp="1"/>
          </p:cNvSpPr>
          <p:nvPr>
            <p:ph idx="1"/>
          </p:nvPr>
        </p:nvSpPr>
        <p:spPr>
          <a:xfrm>
            <a:off x="838200" y="1876996"/>
            <a:ext cx="6128208" cy="4351338"/>
          </a:xfrm>
        </p:spPr>
        <p:txBody>
          <a:bodyPr>
            <a:normAutofit/>
          </a:bodyPr>
          <a:lstStyle/>
          <a:p>
            <a:pPr marL="0" indent="0">
              <a:buNone/>
            </a:pPr>
            <a:r>
              <a:rPr lang="en-US" sz="2000" b="1" dirty="0">
                <a:solidFill>
                  <a:srgbClr val="C00000"/>
                </a:solidFill>
              </a:rPr>
              <a:t>[W]hen there is an agreement not to compete in terms of price or output, "no elaborate industry analysis is required to demonstrate the </a:t>
            </a:r>
            <a:r>
              <a:rPr lang="en-US" sz="2000" b="1" dirty="0">
                <a:solidFill>
                  <a:srgbClr val="C00000"/>
                </a:solidFill>
                <a:highlight>
                  <a:srgbClr val="FFFF00"/>
                </a:highlight>
              </a:rPr>
              <a:t>anticompetitive character </a:t>
            </a:r>
            <a:r>
              <a:rPr lang="en-US" sz="2000" b="1" dirty="0">
                <a:solidFill>
                  <a:srgbClr val="C00000"/>
                </a:solidFill>
              </a:rPr>
              <a:t>of such an agreement." </a:t>
            </a:r>
            <a:r>
              <a:rPr lang="en-US" sz="2000" b="1" i="1" dirty="0">
                <a:solidFill>
                  <a:srgbClr val="C00000"/>
                </a:solidFill>
              </a:rPr>
              <a:t>Professional Engineers.  </a:t>
            </a:r>
            <a:endParaRPr lang="en-US" sz="2000" b="1" strike="sngStrike" dirty="0">
              <a:solidFill>
                <a:srgbClr val="C00000"/>
              </a:solidFill>
            </a:endParaRPr>
          </a:p>
          <a:p>
            <a:pPr marL="0" indent="0">
              <a:buNone/>
            </a:pPr>
            <a:endParaRPr lang="en-US" sz="2000" b="1" strike="sngStrike" dirty="0">
              <a:solidFill>
                <a:srgbClr val="C00000"/>
              </a:solidFill>
            </a:endParaRPr>
          </a:p>
          <a:p>
            <a:pPr marL="0" indent="0">
              <a:buNone/>
            </a:pPr>
            <a:r>
              <a:rPr lang="en-US" sz="2000" b="1" strike="sngStrike" dirty="0">
                <a:solidFill>
                  <a:srgbClr val="0070C0"/>
                </a:solidFill>
              </a:rPr>
              <a:t>This</a:t>
            </a:r>
            <a:r>
              <a:rPr lang="en-US" sz="2000" b="1" dirty="0">
                <a:solidFill>
                  <a:srgbClr val="0070C0"/>
                </a:solidFill>
              </a:rPr>
              <a:t> </a:t>
            </a:r>
            <a:r>
              <a:rPr lang="en-US" sz="2000" b="1" dirty="0">
                <a:solidFill>
                  <a:srgbClr val="C00000"/>
                </a:solidFill>
              </a:rPr>
              <a:t>[A] naked restraint on price and output requires some </a:t>
            </a:r>
            <a:r>
              <a:rPr lang="en-US" sz="2000" b="1" dirty="0">
                <a:solidFill>
                  <a:srgbClr val="C00000"/>
                </a:solidFill>
                <a:highlight>
                  <a:srgbClr val="FFFF00"/>
                </a:highlight>
              </a:rPr>
              <a:t>competitive justification </a:t>
            </a:r>
            <a:r>
              <a:rPr lang="en-US" sz="2000" b="1" dirty="0">
                <a:solidFill>
                  <a:srgbClr val="C00000"/>
                </a:solidFill>
              </a:rPr>
              <a:t>even in the absence of a detailed market analysis. </a:t>
            </a:r>
          </a:p>
          <a:p>
            <a:pPr marL="0" indent="0">
              <a:buNone/>
            </a:pPr>
            <a:endParaRPr lang="en-US" sz="2000" b="1" dirty="0"/>
          </a:p>
        </p:txBody>
      </p:sp>
      <p:sp>
        <p:nvSpPr>
          <p:cNvPr id="6" name="Rectangle 5">
            <a:extLst>
              <a:ext uri="{FF2B5EF4-FFF2-40B4-BE49-F238E27FC236}">
                <a16:creationId xmlns:a16="http://schemas.microsoft.com/office/drawing/2014/main" id="{2823B39A-7A5B-406A-8BEB-BD13514BE930}"/>
              </a:ext>
            </a:extLst>
          </p:cNvPr>
          <p:cNvSpPr/>
          <p:nvPr/>
        </p:nvSpPr>
        <p:spPr>
          <a:xfrm>
            <a:off x="8121994" y="1461764"/>
            <a:ext cx="3073122" cy="3365370"/>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“Anticompetitive Character” and “inconsistent with the Sherman Act” suggest that the conduct can be “presumed” anticompetitive.  </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Thus, the parties must rebut the presumption with a cognizable procompetitive justification. </a:t>
            </a:r>
          </a:p>
        </p:txBody>
      </p:sp>
      <p:cxnSp>
        <p:nvCxnSpPr>
          <p:cNvPr id="8" name="Straight Arrow Connector 7">
            <a:extLst>
              <a:ext uri="{FF2B5EF4-FFF2-40B4-BE49-F238E27FC236}">
                <a16:creationId xmlns:a16="http://schemas.microsoft.com/office/drawing/2014/main" id="{3A6BE2DC-2EBD-4EC0-B29E-8E5FA8D7FEBB}"/>
              </a:ext>
            </a:extLst>
          </p:cNvPr>
          <p:cNvCxnSpPr>
            <a:cxnSpLocks/>
          </p:cNvCxnSpPr>
          <p:nvPr/>
        </p:nvCxnSpPr>
        <p:spPr>
          <a:xfrm flipH="1">
            <a:off x="7094455" y="2445052"/>
            <a:ext cx="797352" cy="11773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id="{82497C15-9F8E-4FAA-8156-62DC07EBE1F6}"/>
              </a:ext>
            </a:extLst>
          </p:cNvPr>
          <p:cNvCxnSpPr>
            <a:cxnSpLocks/>
          </p:cNvCxnSpPr>
          <p:nvPr/>
        </p:nvCxnSpPr>
        <p:spPr>
          <a:xfrm flipH="1" flipV="1">
            <a:off x="6917712" y="3826933"/>
            <a:ext cx="1204282" cy="174361"/>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0" name="Rectangle 9">
            <a:extLst>
              <a:ext uri="{FF2B5EF4-FFF2-40B4-BE49-F238E27FC236}">
                <a16:creationId xmlns:a16="http://schemas.microsoft.com/office/drawing/2014/main" id="{112CE57E-1950-49DC-8444-23067DFAF6F8}"/>
              </a:ext>
            </a:extLst>
          </p:cNvPr>
          <p:cNvSpPr/>
          <p:nvPr/>
        </p:nvSpPr>
        <p:spPr>
          <a:xfrm>
            <a:off x="344129" y="4666268"/>
            <a:ext cx="3231277" cy="121054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i="1" dirty="0">
                <a:solidFill>
                  <a:srgbClr val="0070C0"/>
                </a:solidFill>
                <a:latin typeface="Times New Roman" panose="02020603050405020304" pitchFamily="18" charset="0"/>
                <a:cs typeface="Times New Roman" panose="02020603050405020304" pitchFamily="18" charset="0"/>
              </a:rPr>
              <a:t>Opinion also would be clearer </a:t>
            </a:r>
          </a:p>
          <a:p>
            <a:pPr>
              <a:defRPr/>
            </a:pPr>
            <a:r>
              <a:rPr lang="en-US" b="1" i="1" dirty="0">
                <a:solidFill>
                  <a:srgbClr val="0070C0"/>
                </a:solidFill>
                <a:latin typeface="Times New Roman" panose="02020603050405020304" pitchFamily="18" charset="0"/>
                <a:cs typeface="Times New Roman" panose="02020603050405020304" pitchFamily="18" charset="0"/>
              </a:rPr>
              <a:t>if it replaced </a:t>
            </a:r>
            <a:r>
              <a:rPr lang="en-US" b="1" i="1" dirty="0">
                <a:solidFill>
                  <a:srgbClr val="C00000"/>
                </a:solidFill>
                <a:latin typeface="Times New Roman" panose="02020603050405020304" pitchFamily="18" charset="0"/>
                <a:cs typeface="Times New Roman" panose="02020603050405020304" pitchFamily="18" charset="0"/>
              </a:rPr>
              <a:t>“This” </a:t>
            </a:r>
            <a:r>
              <a:rPr lang="en-US" b="1" i="1" dirty="0">
                <a:solidFill>
                  <a:srgbClr val="0070C0"/>
                </a:solidFill>
                <a:latin typeface="Times New Roman" panose="02020603050405020304" pitchFamily="18" charset="0"/>
                <a:cs typeface="Times New Roman" panose="02020603050405020304" pitchFamily="18" charset="0"/>
              </a:rPr>
              <a:t>with </a:t>
            </a:r>
            <a:r>
              <a:rPr lang="en-US" b="1" i="1" dirty="0">
                <a:solidFill>
                  <a:srgbClr val="C00000"/>
                </a:solidFill>
                <a:latin typeface="Times New Roman" panose="02020603050405020304" pitchFamily="18" charset="0"/>
                <a:cs typeface="Times New Roman" panose="02020603050405020304" pitchFamily="18" charset="0"/>
              </a:rPr>
              <a:t>“A.” </a:t>
            </a:r>
          </a:p>
        </p:txBody>
      </p:sp>
      <p:cxnSp>
        <p:nvCxnSpPr>
          <p:cNvPr id="11" name="Straight Arrow Connector 10">
            <a:extLst>
              <a:ext uri="{FF2B5EF4-FFF2-40B4-BE49-F238E27FC236}">
                <a16:creationId xmlns:a16="http://schemas.microsoft.com/office/drawing/2014/main" id="{C91DAEE7-FD0E-4BDC-9B6B-FC2A1A9F688A}"/>
              </a:ext>
            </a:extLst>
          </p:cNvPr>
          <p:cNvCxnSpPr>
            <a:cxnSpLocks/>
          </p:cNvCxnSpPr>
          <p:nvPr/>
        </p:nvCxnSpPr>
        <p:spPr>
          <a:xfrm flipV="1">
            <a:off x="289256" y="3667874"/>
            <a:ext cx="548944" cy="930926"/>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4" name="Slide Number Placeholder 3">
            <a:extLst>
              <a:ext uri="{FF2B5EF4-FFF2-40B4-BE49-F238E27FC236}">
                <a16:creationId xmlns:a16="http://schemas.microsoft.com/office/drawing/2014/main" id="{A3EB6E49-A780-42B0-BD77-825A7A5B41CF}"/>
              </a:ext>
            </a:extLst>
          </p:cNvPr>
          <p:cNvSpPr>
            <a:spLocks noGrp="1"/>
          </p:cNvSpPr>
          <p:nvPr>
            <p:ph type="sldNum" sz="quarter" idx="12"/>
          </p:nvPr>
        </p:nvSpPr>
        <p:spPr/>
        <p:txBody>
          <a:bodyPr/>
          <a:lstStyle/>
          <a:p>
            <a:fld id="{041AE103-95A6-49DF-8499-CE7ADA77459E}" type="slidenum">
              <a:rPr lang="en-US" smtClean="0"/>
              <a:t>12</a:t>
            </a:fld>
            <a:endParaRPr lang="en-US"/>
          </a:p>
        </p:txBody>
      </p:sp>
    </p:spTree>
    <p:extLst>
      <p:ext uri="{BB962C8B-B14F-4D97-AF65-F5344CB8AC3E}">
        <p14:creationId xmlns:p14="http://schemas.microsoft.com/office/powerpoint/2010/main" val="338215569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3B79C5-42B4-40A2-8E0A-9BEAFD7F45DF}"/>
              </a:ext>
            </a:extLst>
          </p:cNvPr>
          <p:cNvSpPr>
            <a:spLocks noGrp="1"/>
          </p:cNvSpPr>
          <p:nvPr>
            <p:ph type="title"/>
          </p:nvPr>
        </p:nvSpPr>
        <p:spPr>
          <a:xfrm>
            <a:off x="552450" y="365125"/>
            <a:ext cx="10801350" cy="1325563"/>
          </a:xfrm>
        </p:spPr>
        <p:txBody>
          <a:bodyPr>
            <a:noAutofit/>
          </a:bodyPr>
          <a:lstStyle/>
          <a:p>
            <a:r>
              <a:rPr lang="en-US" sz="3200" dirty="0"/>
              <a:t>ROR Focus is Consumer Welfare (i.e., Price and Output) </a:t>
            </a:r>
            <a:r>
              <a:rPr lang="en-US" sz="2800" b="1" i="1" dirty="0">
                <a:solidFill>
                  <a:srgbClr val="00B0F0"/>
                </a:solidFill>
              </a:rPr>
              <a:t>(p. 201)</a:t>
            </a:r>
            <a:endParaRPr lang="en-US" sz="3200" dirty="0"/>
          </a:p>
        </p:txBody>
      </p:sp>
      <p:sp>
        <p:nvSpPr>
          <p:cNvPr id="3" name="Content Placeholder 2">
            <a:extLst>
              <a:ext uri="{FF2B5EF4-FFF2-40B4-BE49-F238E27FC236}">
                <a16:creationId xmlns:a16="http://schemas.microsoft.com/office/drawing/2014/main" id="{49E005FC-6D84-41D3-ADD0-7795C52B4635}"/>
              </a:ext>
            </a:extLst>
          </p:cNvPr>
          <p:cNvSpPr>
            <a:spLocks noGrp="1"/>
          </p:cNvSpPr>
          <p:nvPr>
            <p:ph idx="1"/>
          </p:nvPr>
        </p:nvSpPr>
        <p:spPr>
          <a:xfrm>
            <a:off x="838200" y="1815351"/>
            <a:ext cx="5883111" cy="3629953"/>
          </a:xfrm>
        </p:spPr>
        <p:txBody>
          <a:bodyPr>
            <a:normAutofit/>
          </a:bodyPr>
          <a:lstStyle/>
          <a:p>
            <a:r>
              <a:rPr lang="en-US" sz="1800" dirty="0"/>
              <a:t>NCAA plan </a:t>
            </a:r>
            <a:r>
              <a:rPr lang="en-US" sz="1800" b="1" dirty="0">
                <a:solidFill>
                  <a:srgbClr val="C00000"/>
                </a:solidFill>
              </a:rPr>
              <a:t>“restrains price and output”</a:t>
            </a:r>
          </a:p>
          <a:p>
            <a:r>
              <a:rPr lang="en-US" sz="1800" b="1" dirty="0">
                <a:solidFill>
                  <a:srgbClr val="C00000"/>
                </a:solidFill>
              </a:rPr>
              <a:t>“Anticompetitive consequences are apparent”</a:t>
            </a:r>
          </a:p>
          <a:p>
            <a:r>
              <a:rPr lang="en-US" sz="1800" b="1" dirty="0">
                <a:solidFill>
                  <a:srgbClr val="C00000"/>
                </a:solidFill>
              </a:rPr>
              <a:t>“Price is higher and output lower than they would otherwise be, and both are unresponsive to consumer preference. </a:t>
            </a:r>
            <a:r>
              <a:rPr lang="en-US" sz="1800" dirty="0"/>
              <a:t>This latter point is perhaps the most significant, since </a:t>
            </a:r>
            <a:r>
              <a:rPr lang="en-US" sz="1800" dirty="0">
                <a:solidFill>
                  <a:srgbClr val="C00000"/>
                </a:solidFill>
              </a:rPr>
              <a:t>“</a:t>
            </a:r>
            <a:r>
              <a:rPr lang="en-US" sz="1800" b="1" dirty="0">
                <a:solidFill>
                  <a:srgbClr val="C00000"/>
                </a:solidFill>
              </a:rPr>
              <a:t>Congress designed the Sherman Act as a ‘consumer welfare prescription.’</a:t>
            </a:r>
            <a:r>
              <a:rPr lang="en-US" sz="1800" dirty="0">
                <a:solidFill>
                  <a:srgbClr val="C00000"/>
                </a:solidFill>
              </a:rPr>
              <a:t>’’ </a:t>
            </a:r>
            <a:r>
              <a:rPr lang="en-US" sz="1800" dirty="0"/>
              <a:t>[</a:t>
            </a:r>
            <a:r>
              <a:rPr lang="en-US" sz="1800" i="1" dirty="0"/>
              <a:t>Reiter </a:t>
            </a:r>
            <a:r>
              <a:rPr lang="en-US" sz="1800" dirty="0"/>
              <a:t>v. </a:t>
            </a:r>
            <a:r>
              <a:rPr lang="en-US" sz="1800" i="1" dirty="0" err="1"/>
              <a:t>Sonotone</a:t>
            </a:r>
            <a:r>
              <a:rPr lang="en-US" sz="1800" i="1" dirty="0"/>
              <a:t> Corp., </a:t>
            </a:r>
            <a:r>
              <a:rPr lang="en-US" sz="1800" dirty="0"/>
              <a:t>442 U. S. 330, 343 (1979).]”</a:t>
            </a:r>
            <a:endParaRPr lang="en-US" sz="1800" b="1" i="1" dirty="0">
              <a:solidFill>
                <a:srgbClr val="00B0F0"/>
              </a:solidFill>
            </a:endParaRPr>
          </a:p>
          <a:p>
            <a:r>
              <a:rPr lang="en-US" sz="1800" dirty="0"/>
              <a:t>“A restraint that has </a:t>
            </a:r>
            <a:r>
              <a:rPr lang="en-US" sz="1800" b="1" dirty="0">
                <a:solidFill>
                  <a:srgbClr val="C00000"/>
                </a:solidFill>
              </a:rPr>
              <a:t>the effect of reducing the importance of consumer preference in setting price and output is not consistent with this fundamental goal of antitrust law</a:t>
            </a:r>
            <a:r>
              <a:rPr lang="en-US" sz="1800" dirty="0">
                <a:solidFill>
                  <a:srgbClr val="C00000"/>
                </a:solidFill>
              </a:rPr>
              <a:t>.”</a:t>
            </a:r>
          </a:p>
          <a:p>
            <a:endParaRPr lang="en-US" sz="1800" dirty="0"/>
          </a:p>
          <a:p>
            <a:pPr marL="0" indent="0">
              <a:buNone/>
            </a:pPr>
            <a:endParaRPr lang="en-US" sz="2000" dirty="0"/>
          </a:p>
        </p:txBody>
      </p:sp>
      <p:grpSp>
        <p:nvGrpSpPr>
          <p:cNvPr id="4" name="Group 3">
            <a:extLst>
              <a:ext uri="{FF2B5EF4-FFF2-40B4-BE49-F238E27FC236}">
                <a16:creationId xmlns:a16="http://schemas.microsoft.com/office/drawing/2014/main" id="{E6B588D2-03BE-462D-A831-6EF93C596CAB}"/>
              </a:ext>
            </a:extLst>
          </p:cNvPr>
          <p:cNvGrpSpPr/>
          <p:nvPr/>
        </p:nvGrpSpPr>
        <p:grpSpPr>
          <a:xfrm>
            <a:off x="6890994" y="1525047"/>
            <a:ext cx="4072379" cy="4574095"/>
            <a:chOff x="6628250" y="-341062"/>
            <a:chExt cx="4804623" cy="1749689"/>
          </a:xfrm>
        </p:grpSpPr>
        <p:sp>
          <p:nvSpPr>
            <p:cNvPr id="5" name="Rectangle 4">
              <a:extLst>
                <a:ext uri="{FF2B5EF4-FFF2-40B4-BE49-F238E27FC236}">
                  <a16:creationId xmlns:a16="http://schemas.microsoft.com/office/drawing/2014/main" id="{8189A40E-DE23-4583-AADD-B4CC1DA2F5C8}"/>
                </a:ext>
              </a:extLst>
            </p:cNvPr>
            <p:cNvSpPr/>
            <p:nvPr/>
          </p:nvSpPr>
          <p:spPr>
            <a:xfrm>
              <a:off x="8227013" y="-341062"/>
              <a:ext cx="3205860" cy="174968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“Consumer Welfare Goal” is another key point made in the case.   </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u="sng" dirty="0">
                  <a:solidFill>
                    <a:srgbClr val="0070C0"/>
                  </a:solidFill>
                  <a:latin typeface="Times New Roman" panose="02020603050405020304" pitchFamily="18" charset="0"/>
                  <a:cs typeface="Times New Roman" panose="02020603050405020304" pitchFamily="18" charset="0"/>
                </a:rPr>
                <a:t>But this raises a question</a:t>
              </a:r>
              <a:r>
                <a:rPr lang="en-US" b="1" dirty="0">
                  <a:solidFill>
                    <a:srgbClr val="0070C0"/>
                  </a:solidFill>
                  <a:latin typeface="Times New Roman" panose="02020603050405020304" pitchFamily="18" charset="0"/>
                  <a:cs typeface="Times New Roman" panose="02020603050405020304" pitchFamily="18" charset="0"/>
                </a:rPr>
                <a:t>: </a:t>
              </a:r>
            </a:p>
            <a:p>
              <a:pPr>
                <a:defRPr/>
              </a:pPr>
              <a:r>
                <a:rPr lang="en-US" b="1" dirty="0">
                  <a:solidFill>
                    <a:srgbClr val="0070C0"/>
                  </a:solidFill>
                  <a:latin typeface="Times New Roman" panose="02020603050405020304" pitchFamily="18" charset="0"/>
                  <a:cs typeface="Times New Roman" panose="02020603050405020304" pitchFamily="18" charset="0"/>
                </a:rPr>
                <a:t>Why was this evidence of adverse price and quantity effects not sufficient by itself to reach the conclusion.  Why did the Court even bother with the BMI and Competitive Balance justifications?</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i="1" dirty="0">
                  <a:solidFill>
                    <a:srgbClr val="0070C0"/>
                  </a:solidFill>
                  <a:latin typeface="Times New Roman" panose="02020603050405020304" pitchFamily="18" charset="0"/>
                  <a:cs typeface="Times New Roman" panose="02020603050405020304" pitchFamily="18" charset="0"/>
                </a:rPr>
                <a:t>See next slide for details</a:t>
              </a:r>
              <a:r>
                <a:rPr lang="en-US" b="1" dirty="0">
                  <a:solidFill>
                    <a:srgbClr val="0070C0"/>
                  </a:solidFill>
                  <a:latin typeface="Times New Roman" panose="02020603050405020304" pitchFamily="18" charset="0"/>
                  <a:cs typeface="Times New Roman" panose="02020603050405020304" pitchFamily="18" charset="0"/>
                </a:rPr>
                <a:t>.</a:t>
              </a:r>
            </a:p>
          </p:txBody>
        </p:sp>
        <p:cxnSp>
          <p:nvCxnSpPr>
            <p:cNvPr id="6" name="Straight Arrow Connector 5">
              <a:extLst>
                <a:ext uri="{FF2B5EF4-FFF2-40B4-BE49-F238E27FC236}">
                  <a16:creationId xmlns:a16="http://schemas.microsoft.com/office/drawing/2014/main" id="{5CB183CA-B3D3-4889-99E3-B7D2E53ABEBB}"/>
                </a:ext>
              </a:extLst>
            </p:cNvPr>
            <p:cNvCxnSpPr>
              <a:cxnSpLocks/>
            </p:cNvCxnSpPr>
            <p:nvPr/>
          </p:nvCxnSpPr>
          <p:spPr>
            <a:xfrm flipH="1">
              <a:off x="6628250" y="546003"/>
              <a:ext cx="1298506" cy="99017"/>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cxnSp>
        <p:nvCxnSpPr>
          <p:cNvPr id="9" name="Straight Arrow Connector 8">
            <a:extLst>
              <a:ext uri="{FF2B5EF4-FFF2-40B4-BE49-F238E27FC236}">
                <a16:creationId xmlns:a16="http://schemas.microsoft.com/office/drawing/2014/main" id="{FE7BF039-E307-43A0-922A-B24563369DBF}"/>
              </a:ext>
            </a:extLst>
          </p:cNvPr>
          <p:cNvCxnSpPr>
            <a:cxnSpLocks/>
          </p:cNvCxnSpPr>
          <p:nvPr/>
        </p:nvCxnSpPr>
        <p:spPr>
          <a:xfrm flipH="1" flipV="1">
            <a:off x="6476214" y="2413262"/>
            <a:ext cx="1417957" cy="443443"/>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7" name="Slide Number Placeholder 6">
            <a:extLst>
              <a:ext uri="{FF2B5EF4-FFF2-40B4-BE49-F238E27FC236}">
                <a16:creationId xmlns:a16="http://schemas.microsoft.com/office/drawing/2014/main" id="{AB9193FA-9246-459A-B934-D06D76BA354E}"/>
              </a:ext>
            </a:extLst>
          </p:cNvPr>
          <p:cNvSpPr>
            <a:spLocks noGrp="1"/>
          </p:cNvSpPr>
          <p:nvPr>
            <p:ph type="sldNum" sz="quarter" idx="12"/>
          </p:nvPr>
        </p:nvSpPr>
        <p:spPr/>
        <p:txBody>
          <a:bodyPr/>
          <a:lstStyle/>
          <a:p>
            <a:fld id="{041AE103-95A6-49DF-8499-CE7ADA77459E}" type="slidenum">
              <a:rPr lang="en-US" smtClean="0"/>
              <a:t>13</a:t>
            </a:fld>
            <a:endParaRPr lang="en-US"/>
          </a:p>
        </p:txBody>
      </p:sp>
      <p:sp>
        <p:nvSpPr>
          <p:cNvPr id="8" name="Rectangle 7">
            <a:extLst>
              <a:ext uri="{FF2B5EF4-FFF2-40B4-BE49-F238E27FC236}">
                <a16:creationId xmlns:a16="http://schemas.microsoft.com/office/drawing/2014/main" id="{5098AD37-12D7-414B-A909-A8B817C280DA}"/>
              </a:ext>
            </a:extLst>
          </p:cNvPr>
          <p:cNvSpPr/>
          <p:nvPr/>
        </p:nvSpPr>
        <p:spPr>
          <a:xfrm>
            <a:off x="241017" y="5445304"/>
            <a:ext cx="1925548" cy="121054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i="1" dirty="0">
                <a:solidFill>
                  <a:srgbClr val="0070C0"/>
                </a:solidFill>
                <a:latin typeface="Times New Roman" panose="02020603050405020304" pitchFamily="18" charset="0"/>
                <a:cs typeface="Times New Roman" panose="02020603050405020304" pitchFamily="18" charset="0"/>
              </a:rPr>
              <a:t>Case cites Bork for the proposition</a:t>
            </a:r>
            <a:endParaRPr lang="en-US" b="1" i="1" dirty="0">
              <a:solidFill>
                <a:srgbClr val="C00000"/>
              </a:solidFill>
              <a:latin typeface="Times New Roman" panose="02020603050405020304" pitchFamily="18" charset="0"/>
              <a:cs typeface="Times New Roman" panose="02020603050405020304" pitchFamily="18" charset="0"/>
            </a:endParaRPr>
          </a:p>
        </p:txBody>
      </p:sp>
      <p:cxnSp>
        <p:nvCxnSpPr>
          <p:cNvPr id="17" name="Connector: Curved 16">
            <a:extLst>
              <a:ext uri="{FF2B5EF4-FFF2-40B4-BE49-F238E27FC236}">
                <a16:creationId xmlns:a16="http://schemas.microsoft.com/office/drawing/2014/main" id="{35214050-C084-4FFD-B875-AC5A650FAA10}"/>
              </a:ext>
            </a:extLst>
          </p:cNvPr>
          <p:cNvCxnSpPr>
            <a:cxnSpLocks/>
          </p:cNvCxnSpPr>
          <p:nvPr/>
        </p:nvCxnSpPr>
        <p:spPr>
          <a:xfrm rot="5400000" flipH="1" flipV="1">
            <a:off x="-218584" y="4194426"/>
            <a:ext cx="1814976" cy="686780"/>
          </a:xfrm>
          <a:prstGeom prst="curvedConnector3">
            <a:avLst>
              <a:gd name="adj1" fmla="val 50000"/>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751496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A1C77A5-47F0-45DD-ADE7-58D7D8EB139F}"/>
              </a:ext>
            </a:extLst>
          </p:cNvPr>
          <p:cNvSpPr>
            <a:spLocks noGrp="1"/>
          </p:cNvSpPr>
          <p:nvPr>
            <p:ph type="title"/>
          </p:nvPr>
        </p:nvSpPr>
        <p:spPr/>
        <p:txBody>
          <a:bodyPr/>
          <a:lstStyle/>
          <a:p>
            <a:r>
              <a:rPr lang="en-US" dirty="0"/>
              <a:t>NCAA “No Market Power” Defense Fails, </a:t>
            </a:r>
            <a:br>
              <a:rPr lang="en-US" dirty="0"/>
            </a:br>
            <a:r>
              <a:rPr lang="en-US" dirty="0"/>
              <a:t>So an Affirmative Justification is Required </a:t>
            </a:r>
            <a:r>
              <a:rPr lang="en-US" sz="2400" b="1" i="1" dirty="0">
                <a:solidFill>
                  <a:srgbClr val="00B0F0"/>
                </a:solidFill>
              </a:rPr>
              <a:t>(pp. 201-02)</a:t>
            </a:r>
            <a:endParaRPr lang="en-US" b="1" i="1" dirty="0">
              <a:solidFill>
                <a:srgbClr val="00B0F0"/>
              </a:solidFill>
            </a:endParaRPr>
          </a:p>
        </p:txBody>
      </p:sp>
      <p:sp>
        <p:nvSpPr>
          <p:cNvPr id="3" name="Content Placeholder 2">
            <a:extLst>
              <a:ext uri="{FF2B5EF4-FFF2-40B4-BE49-F238E27FC236}">
                <a16:creationId xmlns:a16="http://schemas.microsoft.com/office/drawing/2014/main" id="{92E143AC-2EE2-4BE3-824E-D3A74143BA52}"/>
              </a:ext>
            </a:extLst>
          </p:cNvPr>
          <p:cNvSpPr>
            <a:spLocks noGrp="1"/>
          </p:cNvSpPr>
          <p:nvPr>
            <p:ph idx="1"/>
          </p:nvPr>
        </p:nvSpPr>
        <p:spPr>
          <a:xfrm>
            <a:off x="838200" y="1825625"/>
            <a:ext cx="7175643" cy="4351338"/>
          </a:xfrm>
        </p:spPr>
        <p:txBody>
          <a:bodyPr/>
          <a:lstStyle/>
          <a:p>
            <a:r>
              <a:rPr lang="en-US" dirty="0"/>
              <a:t>“No market power” defense fails</a:t>
            </a:r>
          </a:p>
          <a:p>
            <a:pPr lvl="1"/>
            <a:r>
              <a:rPr lang="en-US" dirty="0"/>
              <a:t>Law: “Absence of market power does not justify a naked restraint”</a:t>
            </a:r>
          </a:p>
          <a:p>
            <a:pPr lvl="1"/>
            <a:r>
              <a:rPr lang="en-US" dirty="0"/>
              <a:t>Facts: NCAA has market power</a:t>
            </a:r>
          </a:p>
          <a:p>
            <a:pPr lvl="2"/>
            <a:r>
              <a:rPr lang="en-US" dirty="0"/>
              <a:t>College football is a separate market </a:t>
            </a:r>
          </a:p>
          <a:p>
            <a:pPr lvl="2"/>
            <a:r>
              <a:rPr lang="en-US" dirty="0"/>
              <a:t>TV audience is uniquely attractive to advertisers (pp 191-92)</a:t>
            </a:r>
          </a:p>
          <a:p>
            <a:pPr lvl="2"/>
            <a:r>
              <a:rPr lang="en-US" dirty="0"/>
              <a:t>NCAA has the power to coerce the schools </a:t>
            </a:r>
          </a:p>
          <a:p>
            <a:r>
              <a:rPr lang="en-US" dirty="0"/>
              <a:t>Thus, NCAA needs an affirmative justification to escape per se condemnation for the restraint (as in </a:t>
            </a:r>
            <a:r>
              <a:rPr lang="en-US" i="1" dirty="0"/>
              <a:t>BMI)</a:t>
            </a:r>
          </a:p>
        </p:txBody>
      </p:sp>
      <p:sp>
        <p:nvSpPr>
          <p:cNvPr id="4" name="Slide Number Placeholder 3">
            <a:extLst>
              <a:ext uri="{FF2B5EF4-FFF2-40B4-BE49-F238E27FC236}">
                <a16:creationId xmlns:a16="http://schemas.microsoft.com/office/drawing/2014/main" id="{B9BF5AD1-15FD-4D31-BE47-5135095C8315}"/>
              </a:ext>
            </a:extLst>
          </p:cNvPr>
          <p:cNvSpPr>
            <a:spLocks noGrp="1"/>
          </p:cNvSpPr>
          <p:nvPr>
            <p:ph type="sldNum" sz="quarter" idx="12"/>
          </p:nvPr>
        </p:nvSpPr>
        <p:spPr/>
        <p:txBody>
          <a:bodyPr/>
          <a:lstStyle/>
          <a:p>
            <a:fld id="{041AE103-95A6-49DF-8499-CE7ADA77459E}" type="slidenum">
              <a:rPr lang="en-US" smtClean="0"/>
              <a:t>14</a:t>
            </a:fld>
            <a:endParaRPr lang="en-US"/>
          </a:p>
        </p:txBody>
      </p:sp>
    </p:spTree>
    <p:extLst>
      <p:ext uri="{BB962C8B-B14F-4D97-AF65-F5344CB8AC3E}">
        <p14:creationId xmlns:p14="http://schemas.microsoft.com/office/powerpoint/2010/main" val="229449384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7763BB-35A2-4B36-BBAA-4DDFB60E817E}"/>
              </a:ext>
            </a:extLst>
          </p:cNvPr>
          <p:cNvSpPr>
            <a:spLocks noGrp="1"/>
          </p:cNvSpPr>
          <p:nvPr>
            <p:ph type="title"/>
          </p:nvPr>
        </p:nvSpPr>
        <p:spPr>
          <a:xfrm>
            <a:off x="214841" y="-216611"/>
            <a:ext cx="10918825" cy="1325563"/>
          </a:xfrm>
        </p:spPr>
        <p:txBody>
          <a:bodyPr>
            <a:normAutofit/>
          </a:bodyPr>
          <a:lstStyle/>
          <a:p>
            <a:r>
              <a:rPr lang="en-US" dirty="0"/>
              <a:t>Reorganizing </a:t>
            </a:r>
            <a:r>
              <a:rPr lang="en-US" sz="3200" dirty="0"/>
              <a:t>the </a:t>
            </a:r>
            <a:r>
              <a:rPr lang="en-US" sz="3200" i="1" dirty="0"/>
              <a:t>NCAA </a:t>
            </a:r>
            <a:r>
              <a:rPr lang="en-US" sz="3200" dirty="0"/>
              <a:t>Opinion to Clarify the Reasoning</a:t>
            </a:r>
          </a:p>
        </p:txBody>
      </p:sp>
      <p:sp>
        <p:nvSpPr>
          <p:cNvPr id="5" name="Content Placeholder 2">
            <a:extLst>
              <a:ext uri="{FF2B5EF4-FFF2-40B4-BE49-F238E27FC236}">
                <a16:creationId xmlns:a16="http://schemas.microsoft.com/office/drawing/2014/main" id="{30E51055-8C7D-4D23-A4FB-F280D4BF4D90}"/>
              </a:ext>
            </a:extLst>
          </p:cNvPr>
          <p:cNvSpPr>
            <a:spLocks noGrp="1"/>
          </p:cNvSpPr>
          <p:nvPr>
            <p:ph idx="1"/>
          </p:nvPr>
        </p:nvSpPr>
        <p:spPr>
          <a:xfrm>
            <a:off x="2548467" y="1151331"/>
            <a:ext cx="7349066" cy="5706669"/>
          </a:xfrm>
        </p:spPr>
        <p:txBody>
          <a:bodyPr>
            <a:normAutofit fontScale="62500" lnSpcReduction="20000"/>
          </a:bodyPr>
          <a:lstStyle/>
          <a:p>
            <a:pPr marL="0" indent="0">
              <a:lnSpc>
                <a:spcPct val="120000"/>
              </a:lnSpc>
              <a:buNone/>
            </a:pPr>
            <a:r>
              <a:rPr lang="en-US" sz="3400" b="1" u="sng" dirty="0">
                <a:solidFill>
                  <a:srgbClr val="C00000"/>
                </a:solidFill>
              </a:rPr>
              <a:t>Consider this Reorganization of the Opinion </a:t>
            </a:r>
            <a:r>
              <a:rPr lang="en-US" sz="3200" b="1" i="1" u="sng" dirty="0">
                <a:solidFill>
                  <a:srgbClr val="00B0F0"/>
                </a:solidFill>
              </a:rPr>
              <a:t>(pp. 201-02)</a:t>
            </a:r>
            <a:endParaRPr lang="en-US" b="1" i="1" u="sng" dirty="0">
              <a:solidFill>
                <a:srgbClr val="00B0F0"/>
              </a:solidFill>
            </a:endParaRPr>
          </a:p>
          <a:p>
            <a:pPr marL="0" indent="0">
              <a:lnSpc>
                <a:spcPct val="120000"/>
              </a:lnSpc>
              <a:buNone/>
            </a:pPr>
            <a:endParaRPr lang="en-US" b="1" u="sng" dirty="0">
              <a:solidFill>
                <a:srgbClr val="C00000"/>
              </a:solidFill>
            </a:endParaRPr>
          </a:p>
          <a:p>
            <a:pPr>
              <a:lnSpc>
                <a:spcPct val="120000"/>
              </a:lnSpc>
            </a:pPr>
            <a:r>
              <a:rPr lang="en-US" dirty="0"/>
              <a:t>1 - The conduct is evaluated under the rule of reason because some cooperation among the schools is necessary.  (fn. 26)</a:t>
            </a:r>
          </a:p>
          <a:p>
            <a:pPr>
              <a:lnSpc>
                <a:spcPct val="120000"/>
              </a:lnSpc>
            </a:pPr>
            <a:r>
              <a:rPr lang="en-US" dirty="0"/>
              <a:t>2 - But the </a:t>
            </a:r>
            <a:r>
              <a:rPr lang="en-US" i="1" dirty="0">
                <a:solidFill>
                  <a:srgbClr val="C00000"/>
                </a:solidFill>
              </a:rPr>
              <a:t>specific restraints </a:t>
            </a:r>
            <a:r>
              <a:rPr lang="en-US" dirty="0"/>
              <a:t>must be evaluated.</a:t>
            </a:r>
          </a:p>
          <a:p>
            <a:pPr>
              <a:lnSpc>
                <a:spcPct val="120000"/>
              </a:lnSpc>
            </a:pPr>
            <a:r>
              <a:rPr lang="en-US" dirty="0"/>
              <a:t>3 - The direct evidence of increased price and reduced quality, and the anticompetitive presumption flowing from the conduct obvious interference with competitive process, the plaintiff has satisfied its prima facie burden to show the conduct is anticompetitive.  </a:t>
            </a:r>
          </a:p>
          <a:p>
            <a:pPr marL="457200" lvl="1" indent="0">
              <a:lnSpc>
                <a:spcPct val="120000"/>
              </a:lnSpc>
              <a:buNone/>
            </a:pPr>
            <a:r>
              <a:rPr lang="en-US" b="1" dirty="0">
                <a:solidFill>
                  <a:srgbClr val="0070C0"/>
                </a:solidFill>
              </a:rPr>
              <a:t>           [FOR GREATER CLARITY: SKIP MKT POWER SECTION ON p. 191]</a:t>
            </a:r>
            <a:br>
              <a:rPr lang="en-US" b="1" dirty="0">
                <a:solidFill>
                  <a:srgbClr val="0070C0"/>
                </a:solidFill>
              </a:rPr>
            </a:br>
            <a:r>
              <a:rPr lang="en-US" b="1" dirty="0">
                <a:solidFill>
                  <a:srgbClr val="0070C0"/>
                </a:solidFill>
              </a:rPr>
              <a:t>           [MOVE MKT POWER DISCUSSION TO #5 (AS BELOW)]</a:t>
            </a:r>
          </a:p>
          <a:p>
            <a:pPr>
              <a:lnSpc>
                <a:spcPct val="120000"/>
              </a:lnSpc>
            </a:pPr>
            <a:r>
              <a:rPr lang="en-US" dirty="0"/>
              <a:t>4 - This shifts the burden to the NCAA to justify the conduct.  The NCAA’s claimed justifications fail to satisfy the rebuttal burden. </a:t>
            </a:r>
          </a:p>
          <a:p>
            <a:pPr>
              <a:lnSpc>
                <a:spcPct val="120000"/>
              </a:lnSpc>
            </a:pPr>
            <a:r>
              <a:rPr lang="en-US" dirty="0">
                <a:solidFill>
                  <a:srgbClr val="C00000"/>
                </a:solidFill>
              </a:rPr>
              <a:t>5 - The NCAA says it has no market power.  Even if true, lack of market power would not save the conduct in light of the likely harm and lack of justification.  Lack of market power does not save naked restraints. </a:t>
            </a:r>
          </a:p>
        </p:txBody>
      </p:sp>
      <p:sp>
        <p:nvSpPr>
          <p:cNvPr id="6" name="Arc 5">
            <a:extLst>
              <a:ext uri="{FF2B5EF4-FFF2-40B4-BE49-F238E27FC236}">
                <a16:creationId xmlns:a16="http://schemas.microsoft.com/office/drawing/2014/main" id="{EDF40CA7-397A-4B60-9298-812B92618702}"/>
              </a:ext>
            </a:extLst>
          </p:cNvPr>
          <p:cNvSpPr/>
          <p:nvPr/>
        </p:nvSpPr>
        <p:spPr>
          <a:xfrm>
            <a:off x="7407983" y="4642043"/>
            <a:ext cx="3217683" cy="1522813"/>
          </a:xfrm>
          <a:prstGeom prst="arc">
            <a:avLst>
              <a:gd name="adj1" fmla="val 16200000"/>
              <a:gd name="adj2" fmla="val 2849397"/>
            </a:avLst>
          </a:prstGeom>
          <a:ln w="57150">
            <a:solidFill>
              <a:srgbClr val="C00000"/>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3" name="Arc 2">
            <a:extLst>
              <a:ext uri="{FF2B5EF4-FFF2-40B4-BE49-F238E27FC236}">
                <a16:creationId xmlns:a16="http://schemas.microsoft.com/office/drawing/2014/main" id="{0AC59589-5532-406F-8965-EF25C3684DBD}"/>
              </a:ext>
            </a:extLst>
          </p:cNvPr>
          <p:cNvSpPr/>
          <p:nvPr/>
        </p:nvSpPr>
        <p:spPr>
          <a:xfrm flipH="1">
            <a:off x="2105709" y="4558374"/>
            <a:ext cx="2321644" cy="1669876"/>
          </a:xfrm>
          <a:prstGeom prst="arc">
            <a:avLst>
              <a:gd name="adj1" fmla="val 16200000"/>
              <a:gd name="adj2" fmla="val 2849397"/>
            </a:avLst>
          </a:prstGeom>
          <a:ln w="57150">
            <a:solidFill>
              <a:srgbClr val="C00000"/>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7" name="Slide Number Placeholder 6">
            <a:extLst>
              <a:ext uri="{FF2B5EF4-FFF2-40B4-BE49-F238E27FC236}">
                <a16:creationId xmlns:a16="http://schemas.microsoft.com/office/drawing/2014/main" id="{C9C01711-F28B-4CF1-A46A-44C711547D6F}"/>
              </a:ext>
            </a:extLst>
          </p:cNvPr>
          <p:cNvSpPr>
            <a:spLocks noGrp="1"/>
          </p:cNvSpPr>
          <p:nvPr>
            <p:ph type="sldNum" sz="quarter" idx="12"/>
          </p:nvPr>
        </p:nvSpPr>
        <p:spPr/>
        <p:txBody>
          <a:bodyPr/>
          <a:lstStyle/>
          <a:p>
            <a:fld id="{041AE103-95A6-49DF-8499-CE7ADA77459E}" type="slidenum">
              <a:rPr lang="en-US" smtClean="0"/>
              <a:t>15</a:t>
            </a:fld>
            <a:endParaRPr lang="en-US"/>
          </a:p>
        </p:txBody>
      </p:sp>
    </p:spTree>
    <p:extLst>
      <p:ext uri="{BB962C8B-B14F-4D97-AF65-F5344CB8AC3E}">
        <p14:creationId xmlns:p14="http://schemas.microsoft.com/office/powerpoint/2010/main" val="39306477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50BD11-8D8F-4EBA-93A4-FC3438F7BBF1}"/>
              </a:ext>
            </a:extLst>
          </p:cNvPr>
          <p:cNvSpPr>
            <a:spLocks noGrp="1"/>
          </p:cNvSpPr>
          <p:nvPr>
            <p:ph type="title"/>
          </p:nvPr>
        </p:nvSpPr>
        <p:spPr/>
        <p:txBody>
          <a:bodyPr>
            <a:normAutofit/>
          </a:bodyPr>
          <a:lstStyle/>
          <a:p>
            <a:r>
              <a:rPr lang="en-US" sz="3200" dirty="0"/>
              <a:t>The Failed </a:t>
            </a:r>
            <a:r>
              <a:rPr lang="en-US" sz="3200" i="1" dirty="0"/>
              <a:t>BMI “</a:t>
            </a:r>
            <a:r>
              <a:rPr lang="en-US" sz="3200" dirty="0"/>
              <a:t>Sales Agency” Defense in the ROR </a:t>
            </a:r>
            <a:r>
              <a:rPr lang="en-US" sz="2400" b="1" i="1" dirty="0">
                <a:solidFill>
                  <a:srgbClr val="00B0F0"/>
                </a:solidFill>
              </a:rPr>
              <a:t>(pp. 202-03)</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98CAC212-F01E-4009-A1CE-0EC1556C6AEE}"/>
              </a:ext>
            </a:extLst>
          </p:cNvPr>
          <p:cNvSpPr>
            <a:spLocks noGrp="1"/>
          </p:cNvSpPr>
          <p:nvPr>
            <p:ph idx="1"/>
          </p:nvPr>
        </p:nvSpPr>
        <p:spPr/>
        <p:txBody>
          <a:bodyPr/>
          <a:lstStyle/>
          <a:p>
            <a:r>
              <a:rPr lang="en-US" dirty="0"/>
              <a:t>NCAA is not really a sales agent (like </a:t>
            </a:r>
            <a:r>
              <a:rPr lang="en-US" i="1" dirty="0"/>
              <a:t>BMI) </a:t>
            </a:r>
            <a:r>
              <a:rPr lang="en-US" dirty="0"/>
              <a:t>utilizing a blanket license</a:t>
            </a:r>
          </a:p>
          <a:p>
            <a:pPr lvl="1"/>
            <a:r>
              <a:rPr lang="en-US" dirty="0"/>
              <a:t>Networks must still negotiate with the individual colleges</a:t>
            </a:r>
          </a:p>
          <a:p>
            <a:r>
              <a:rPr lang="en-US" dirty="0"/>
              <a:t>Transactions costs savings are not huge </a:t>
            </a:r>
          </a:p>
          <a:p>
            <a:pPr lvl="1"/>
            <a:r>
              <a:rPr lang="en-US" dirty="0"/>
              <a:t>Not 30,000 composers as in BMI and ASCAP</a:t>
            </a:r>
          </a:p>
          <a:p>
            <a:r>
              <a:rPr lang="en-US" dirty="0"/>
              <a:t>There is no new product</a:t>
            </a:r>
          </a:p>
          <a:p>
            <a:r>
              <a:rPr lang="en-US" dirty="0"/>
              <a:t>Networks do </a:t>
            </a:r>
            <a:r>
              <a:rPr lang="en-US" i="1" dirty="0"/>
              <a:t>not </a:t>
            </a:r>
            <a:r>
              <a:rPr lang="en-US" dirty="0"/>
              <a:t>have choice</a:t>
            </a:r>
          </a:p>
          <a:p>
            <a:pPr lvl="1"/>
            <a:r>
              <a:rPr lang="en-US" dirty="0"/>
              <a:t>NCAA prohibits direct dealing with colleges</a:t>
            </a:r>
          </a:p>
        </p:txBody>
      </p:sp>
      <p:sp>
        <p:nvSpPr>
          <p:cNvPr id="5" name="Slide Number Placeholder 4">
            <a:extLst>
              <a:ext uri="{FF2B5EF4-FFF2-40B4-BE49-F238E27FC236}">
                <a16:creationId xmlns:a16="http://schemas.microsoft.com/office/drawing/2014/main" id="{EFF60278-02AD-4F33-BC18-FD3F890D8AD6}"/>
              </a:ext>
            </a:extLst>
          </p:cNvPr>
          <p:cNvSpPr>
            <a:spLocks noGrp="1"/>
          </p:cNvSpPr>
          <p:nvPr>
            <p:ph type="sldNum" sz="quarter" idx="12"/>
          </p:nvPr>
        </p:nvSpPr>
        <p:spPr/>
        <p:txBody>
          <a:bodyPr/>
          <a:lstStyle/>
          <a:p>
            <a:fld id="{041AE103-95A6-49DF-8499-CE7ADA77459E}" type="slidenum">
              <a:rPr lang="en-US" smtClean="0"/>
              <a:t>16</a:t>
            </a:fld>
            <a:endParaRPr lang="en-US"/>
          </a:p>
        </p:txBody>
      </p:sp>
    </p:spTree>
    <p:extLst>
      <p:ext uri="{BB962C8B-B14F-4D97-AF65-F5344CB8AC3E}">
        <p14:creationId xmlns:p14="http://schemas.microsoft.com/office/powerpoint/2010/main" val="190609485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F92C8D-F173-49E6-B006-08D3F7B1ADD3}"/>
              </a:ext>
            </a:extLst>
          </p:cNvPr>
          <p:cNvSpPr>
            <a:spLocks noGrp="1"/>
          </p:cNvSpPr>
          <p:nvPr>
            <p:ph type="title"/>
          </p:nvPr>
        </p:nvSpPr>
        <p:spPr/>
        <p:txBody>
          <a:bodyPr>
            <a:normAutofit/>
          </a:bodyPr>
          <a:lstStyle/>
          <a:p>
            <a:r>
              <a:rPr lang="en-US" sz="3200" dirty="0"/>
              <a:t>The Failed “Protecting Live Attendance” Defense </a:t>
            </a:r>
            <a:r>
              <a:rPr lang="en-US" sz="2400" b="1" i="1" dirty="0">
                <a:solidFill>
                  <a:srgbClr val="00B0F0"/>
                </a:solidFill>
              </a:rPr>
              <a:t>(pp. 203-05)</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1DA52C4E-03FF-47DA-938E-81128DD72BE5}"/>
              </a:ext>
            </a:extLst>
          </p:cNvPr>
          <p:cNvSpPr>
            <a:spLocks noGrp="1"/>
          </p:cNvSpPr>
          <p:nvPr>
            <p:ph idx="1"/>
          </p:nvPr>
        </p:nvSpPr>
        <p:spPr/>
        <p:txBody>
          <a:bodyPr/>
          <a:lstStyle/>
          <a:p>
            <a:r>
              <a:rPr lang="en-US" dirty="0"/>
              <a:t>Live attendance is not protected because there are so many games being televised at all times</a:t>
            </a:r>
          </a:p>
          <a:p>
            <a:r>
              <a:rPr lang="en-US" dirty="0"/>
              <a:t>Protecting a product from competition is an anticompetitive restraint, not a cognizable justification</a:t>
            </a:r>
          </a:p>
        </p:txBody>
      </p:sp>
      <p:sp>
        <p:nvSpPr>
          <p:cNvPr id="5" name="Slide Number Placeholder 4">
            <a:extLst>
              <a:ext uri="{FF2B5EF4-FFF2-40B4-BE49-F238E27FC236}">
                <a16:creationId xmlns:a16="http://schemas.microsoft.com/office/drawing/2014/main" id="{05B43F41-C1C0-414E-8890-482F8E3028FA}"/>
              </a:ext>
            </a:extLst>
          </p:cNvPr>
          <p:cNvSpPr>
            <a:spLocks noGrp="1"/>
          </p:cNvSpPr>
          <p:nvPr>
            <p:ph type="sldNum" sz="quarter" idx="12"/>
          </p:nvPr>
        </p:nvSpPr>
        <p:spPr/>
        <p:txBody>
          <a:bodyPr/>
          <a:lstStyle/>
          <a:p>
            <a:fld id="{041AE103-95A6-49DF-8499-CE7ADA77459E}" type="slidenum">
              <a:rPr lang="en-US" smtClean="0"/>
              <a:t>17</a:t>
            </a:fld>
            <a:endParaRPr lang="en-US"/>
          </a:p>
        </p:txBody>
      </p:sp>
    </p:spTree>
    <p:extLst>
      <p:ext uri="{BB962C8B-B14F-4D97-AF65-F5344CB8AC3E}">
        <p14:creationId xmlns:p14="http://schemas.microsoft.com/office/powerpoint/2010/main" val="365130234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275732-09E2-4099-9F85-ADA7C0A3B1C1}"/>
              </a:ext>
            </a:extLst>
          </p:cNvPr>
          <p:cNvSpPr>
            <a:spLocks noGrp="1"/>
          </p:cNvSpPr>
          <p:nvPr>
            <p:ph type="title"/>
          </p:nvPr>
        </p:nvSpPr>
        <p:spPr/>
        <p:txBody>
          <a:bodyPr>
            <a:normAutofit/>
          </a:bodyPr>
          <a:lstStyle/>
          <a:p>
            <a:r>
              <a:rPr lang="en-US" sz="3200" dirty="0"/>
              <a:t>The Failed Competitive Balance Defense </a:t>
            </a:r>
            <a:r>
              <a:rPr lang="en-US" sz="2400" b="1" i="1" dirty="0">
                <a:solidFill>
                  <a:srgbClr val="00B0F0"/>
                </a:solidFill>
              </a:rPr>
              <a:t>(pp. 204-05)</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20F3FA19-28A9-4D14-8B28-17F01A1C4BE1}"/>
              </a:ext>
            </a:extLst>
          </p:cNvPr>
          <p:cNvSpPr>
            <a:spLocks noGrp="1"/>
          </p:cNvSpPr>
          <p:nvPr>
            <p:ph idx="1"/>
          </p:nvPr>
        </p:nvSpPr>
        <p:spPr>
          <a:xfrm>
            <a:off x="838200" y="1473865"/>
            <a:ext cx="10515600" cy="4943868"/>
          </a:xfrm>
        </p:spPr>
        <p:txBody>
          <a:bodyPr>
            <a:normAutofit lnSpcReduction="10000"/>
          </a:bodyPr>
          <a:lstStyle/>
          <a:p>
            <a:r>
              <a:rPr lang="en-US" sz="2000" dirty="0"/>
              <a:t>Claim is overly broad</a:t>
            </a:r>
          </a:p>
          <a:p>
            <a:pPr lvl="1"/>
            <a:r>
              <a:rPr lang="en-US" sz="1800" dirty="0"/>
              <a:t>Claim is “not related to a neutral standard”</a:t>
            </a:r>
          </a:p>
          <a:p>
            <a:pPr lvl="1"/>
            <a:r>
              <a:rPr lang="en-US" sz="1800" dirty="0">
                <a:solidFill>
                  <a:srgbClr val="C00000"/>
                </a:solidFill>
              </a:rPr>
              <a:t>“Not even arguably tailored to serve such an interest”</a:t>
            </a:r>
          </a:p>
          <a:p>
            <a:pPr lvl="1"/>
            <a:r>
              <a:rPr lang="en-US" sz="1800" dirty="0"/>
              <a:t>College spending of the TV revenue is not regulated</a:t>
            </a:r>
          </a:p>
          <a:p>
            <a:pPr lvl="1"/>
            <a:r>
              <a:rPr lang="en-US" sz="1800" dirty="0">
                <a:solidFill>
                  <a:srgbClr val="C00000"/>
                </a:solidFill>
              </a:rPr>
              <a:t>No evidence that is produces equality, relative to other possible restrictions</a:t>
            </a:r>
          </a:p>
          <a:p>
            <a:pPr lvl="1"/>
            <a:r>
              <a:rPr lang="en-US" sz="1800" dirty="0"/>
              <a:t>No evidence that consumer demand or consumption increases </a:t>
            </a:r>
            <a:br>
              <a:rPr lang="en-US" sz="1800" dirty="0"/>
            </a:br>
            <a:r>
              <a:rPr lang="en-US" sz="1800" dirty="0"/>
              <a:t>(particularly since the number of games is reduced) </a:t>
            </a:r>
          </a:p>
          <a:p>
            <a:r>
              <a:rPr lang="en-US" sz="1800" b="1" i="1" dirty="0">
                <a:solidFill>
                  <a:srgbClr val="0070C0"/>
                </a:solidFill>
              </a:rPr>
              <a:t>Question: How might the NCAA have rebutted evidence that </a:t>
            </a:r>
            <a:br>
              <a:rPr lang="en-US" sz="1800" b="1" i="1" dirty="0">
                <a:solidFill>
                  <a:srgbClr val="0070C0"/>
                </a:solidFill>
              </a:rPr>
            </a:br>
            <a:r>
              <a:rPr lang="en-US" sz="1800" b="1" i="1" dirty="0">
                <a:solidFill>
                  <a:srgbClr val="0070C0"/>
                </a:solidFill>
              </a:rPr>
              <a:t>prices of the games increased and the quantity of games fell? </a:t>
            </a:r>
          </a:p>
          <a:p>
            <a:r>
              <a:rPr lang="en-US" sz="2000" i="1" dirty="0"/>
              <a:t>Answer: </a:t>
            </a:r>
            <a:r>
              <a:rPr lang="en-US" sz="2000" dirty="0"/>
              <a:t>If a restraint </a:t>
            </a:r>
            <a:r>
              <a:rPr lang="en-US" sz="2000" dirty="0">
                <a:solidFill>
                  <a:srgbClr val="C00000"/>
                </a:solidFill>
              </a:rPr>
              <a:t>increases </a:t>
            </a:r>
            <a:r>
              <a:rPr lang="en-US" sz="2000" i="1" dirty="0">
                <a:solidFill>
                  <a:srgbClr val="C00000"/>
                </a:solidFill>
              </a:rPr>
              <a:t>quality </a:t>
            </a:r>
            <a:r>
              <a:rPr lang="en-US" sz="2000" dirty="0"/>
              <a:t>of the product, then the </a:t>
            </a:r>
            <a:r>
              <a:rPr lang="en-US" sz="2000" i="1" dirty="0">
                <a:solidFill>
                  <a:srgbClr val="C00000"/>
                </a:solidFill>
              </a:rPr>
              <a:t>“quality-adjusted output” </a:t>
            </a:r>
            <a:br>
              <a:rPr lang="en-US" sz="2000" i="1" dirty="0">
                <a:solidFill>
                  <a:srgbClr val="C00000"/>
                </a:solidFill>
              </a:rPr>
            </a:br>
            <a:r>
              <a:rPr lang="en-US" sz="2000" dirty="0">
                <a:solidFill>
                  <a:srgbClr val="C00000"/>
                </a:solidFill>
              </a:rPr>
              <a:t>might rise</a:t>
            </a:r>
            <a:r>
              <a:rPr lang="en-US" sz="2000" dirty="0"/>
              <a:t>, leading to </a:t>
            </a:r>
            <a:r>
              <a:rPr lang="en-US" sz="2000" dirty="0">
                <a:solidFill>
                  <a:srgbClr val="C00000"/>
                </a:solidFill>
              </a:rPr>
              <a:t>higher consumer welfare </a:t>
            </a:r>
          </a:p>
          <a:p>
            <a:pPr lvl="1"/>
            <a:r>
              <a:rPr lang="en-US" sz="1600" dirty="0">
                <a:effectLst/>
                <a:ea typeface="Times New Roman" panose="02020603050405020304" pitchFamily="18" charset="0"/>
                <a:cs typeface="Times New Roman" panose="02020603050405020304" pitchFamily="18" charset="0"/>
              </a:rPr>
              <a:t>This would occur if the total number of viewers increased from the games being </a:t>
            </a:r>
            <a:br>
              <a:rPr lang="en-US" sz="1600" dirty="0">
                <a:effectLst/>
                <a:ea typeface="Times New Roman" panose="02020603050405020304" pitchFamily="18" charset="0"/>
                <a:cs typeface="Times New Roman" panose="02020603050405020304" pitchFamily="18" charset="0"/>
              </a:rPr>
            </a:br>
            <a:r>
              <a:rPr lang="en-US" sz="1600" dirty="0">
                <a:effectLst/>
                <a:ea typeface="Times New Roman" panose="02020603050405020304" pitchFamily="18" charset="0"/>
                <a:cs typeface="Times New Roman" panose="02020603050405020304" pitchFamily="18" charset="0"/>
              </a:rPr>
              <a:t>better as result of better competitive balance, leading to higher consumer welfare.   </a:t>
            </a:r>
          </a:p>
          <a:p>
            <a:pPr lvl="1"/>
            <a:r>
              <a:rPr lang="en-US" sz="1600" dirty="0">
                <a:effectLst/>
                <a:ea typeface="Times New Roman" panose="02020603050405020304" pitchFamily="18" charset="0"/>
                <a:cs typeface="Times New Roman" panose="02020603050405020304" pitchFamily="18" charset="0"/>
              </a:rPr>
              <a:t>An increase in total viewership (i.e., more average viewers per game) also would lead to a lower quality-adjusted price of advertising, despite the reduction in the number of games.  Advertisers would have </a:t>
            </a:r>
            <a:r>
              <a:rPr lang="en-US" sz="1800" dirty="0"/>
              <a:t>more eyeballs to see their ads.  </a:t>
            </a:r>
          </a:p>
          <a:p>
            <a:r>
              <a:rPr lang="en-US" sz="2000" dirty="0"/>
              <a:t>But, NCAA did not show that game quality increased.</a:t>
            </a:r>
          </a:p>
        </p:txBody>
      </p:sp>
      <p:sp>
        <p:nvSpPr>
          <p:cNvPr id="5" name="Slide Number Placeholder 4">
            <a:extLst>
              <a:ext uri="{FF2B5EF4-FFF2-40B4-BE49-F238E27FC236}">
                <a16:creationId xmlns:a16="http://schemas.microsoft.com/office/drawing/2014/main" id="{674B71C2-6BE3-446F-965F-68D4906CBFCD}"/>
              </a:ext>
            </a:extLst>
          </p:cNvPr>
          <p:cNvSpPr>
            <a:spLocks noGrp="1"/>
          </p:cNvSpPr>
          <p:nvPr>
            <p:ph type="sldNum" sz="quarter" idx="12"/>
          </p:nvPr>
        </p:nvSpPr>
        <p:spPr/>
        <p:txBody>
          <a:bodyPr/>
          <a:lstStyle/>
          <a:p>
            <a:fld id="{041AE103-95A6-49DF-8499-CE7ADA77459E}" type="slidenum">
              <a:rPr lang="en-US" smtClean="0"/>
              <a:t>18</a:t>
            </a:fld>
            <a:endParaRPr lang="en-US"/>
          </a:p>
        </p:txBody>
      </p:sp>
    </p:spTree>
    <p:extLst>
      <p:ext uri="{BB962C8B-B14F-4D97-AF65-F5344CB8AC3E}">
        <p14:creationId xmlns:p14="http://schemas.microsoft.com/office/powerpoint/2010/main" val="353788959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D4F23BE-EFD2-44D7-97CE-017E29969AAB}"/>
              </a:ext>
            </a:extLst>
          </p:cNvPr>
          <p:cNvSpPr>
            <a:spLocks noGrp="1"/>
          </p:cNvSpPr>
          <p:nvPr>
            <p:ph type="title"/>
          </p:nvPr>
        </p:nvSpPr>
        <p:spPr/>
        <p:txBody>
          <a:bodyPr>
            <a:normAutofit/>
          </a:bodyPr>
          <a:lstStyle/>
          <a:p>
            <a:pPr algn="ctr"/>
            <a:r>
              <a:rPr lang="en-US" sz="3200" dirty="0"/>
              <a:t>Understanding the “Quick Look”</a:t>
            </a:r>
          </a:p>
        </p:txBody>
      </p:sp>
      <p:sp>
        <p:nvSpPr>
          <p:cNvPr id="3" name="Text Placeholder 2">
            <a:extLst>
              <a:ext uri="{FF2B5EF4-FFF2-40B4-BE49-F238E27FC236}">
                <a16:creationId xmlns:a16="http://schemas.microsoft.com/office/drawing/2014/main" id="{F3D2E582-7BFD-4E62-BF9A-848275B0801F}"/>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F683C830-80A4-4189-B230-F9E3BD03FFA8}"/>
              </a:ext>
            </a:extLst>
          </p:cNvPr>
          <p:cNvSpPr>
            <a:spLocks noGrp="1"/>
          </p:cNvSpPr>
          <p:nvPr>
            <p:ph type="sldNum" sz="quarter" idx="12"/>
          </p:nvPr>
        </p:nvSpPr>
        <p:spPr/>
        <p:txBody>
          <a:bodyPr/>
          <a:lstStyle/>
          <a:p>
            <a:fld id="{041AE103-95A6-49DF-8499-CE7ADA77459E}" type="slidenum">
              <a:rPr lang="en-US" smtClean="0"/>
              <a:t>19</a:t>
            </a:fld>
            <a:endParaRPr lang="en-US"/>
          </a:p>
        </p:txBody>
      </p:sp>
    </p:spTree>
    <p:extLst>
      <p:ext uri="{BB962C8B-B14F-4D97-AF65-F5344CB8AC3E}">
        <p14:creationId xmlns:p14="http://schemas.microsoft.com/office/powerpoint/2010/main" val="30874637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E176BE-7F75-41B4-A50B-87BBDA197353}"/>
              </a:ext>
            </a:extLst>
          </p:cNvPr>
          <p:cNvSpPr>
            <a:spLocks noGrp="1"/>
          </p:cNvSpPr>
          <p:nvPr>
            <p:ph type="title"/>
          </p:nvPr>
        </p:nvSpPr>
        <p:spPr/>
        <p:txBody>
          <a:bodyPr>
            <a:normAutofit/>
          </a:bodyPr>
          <a:lstStyle/>
          <a:p>
            <a:pPr algn="ctr"/>
            <a:r>
              <a:rPr lang="en-US" sz="3200" dirty="0"/>
              <a:t>Overview</a:t>
            </a:r>
          </a:p>
        </p:txBody>
      </p:sp>
      <p:sp>
        <p:nvSpPr>
          <p:cNvPr id="3" name="Text Placeholder 2">
            <a:extLst>
              <a:ext uri="{FF2B5EF4-FFF2-40B4-BE49-F238E27FC236}">
                <a16:creationId xmlns:a16="http://schemas.microsoft.com/office/drawing/2014/main" id="{00B58840-BFC2-4007-987F-BE787FE9D334}"/>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54A91D98-E6AD-4DC7-A32D-94C39F281E55}"/>
              </a:ext>
            </a:extLst>
          </p:cNvPr>
          <p:cNvSpPr>
            <a:spLocks noGrp="1"/>
          </p:cNvSpPr>
          <p:nvPr>
            <p:ph type="sldNum" sz="quarter" idx="12"/>
          </p:nvPr>
        </p:nvSpPr>
        <p:spPr/>
        <p:txBody>
          <a:bodyPr/>
          <a:lstStyle/>
          <a:p>
            <a:fld id="{041AE103-95A6-49DF-8499-CE7ADA77459E}" type="slidenum">
              <a:rPr lang="en-US" smtClean="0"/>
              <a:t>2</a:t>
            </a:fld>
            <a:endParaRPr lang="en-US"/>
          </a:p>
        </p:txBody>
      </p:sp>
    </p:spTree>
    <p:extLst>
      <p:ext uri="{BB962C8B-B14F-4D97-AF65-F5344CB8AC3E}">
        <p14:creationId xmlns:p14="http://schemas.microsoft.com/office/powerpoint/2010/main" val="58631969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7160D3-C2E2-4A26-B011-5717D071C374}"/>
              </a:ext>
            </a:extLst>
          </p:cNvPr>
          <p:cNvSpPr>
            <a:spLocks noGrp="1"/>
          </p:cNvSpPr>
          <p:nvPr>
            <p:ph type="title"/>
          </p:nvPr>
        </p:nvSpPr>
        <p:spPr>
          <a:xfrm>
            <a:off x="413382" y="-299028"/>
            <a:ext cx="10515600" cy="1325563"/>
          </a:xfrm>
        </p:spPr>
        <p:txBody>
          <a:bodyPr>
            <a:normAutofit/>
          </a:bodyPr>
          <a:lstStyle/>
          <a:p>
            <a:r>
              <a:rPr lang="en-US" sz="3200" u="sng" dirty="0"/>
              <a:t>The “Quick Look” Decision Structure</a:t>
            </a:r>
          </a:p>
        </p:txBody>
      </p:sp>
      <p:sp>
        <p:nvSpPr>
          <p:cNvPr id="6" name="Rectangle 5">
            <a:extLst>
              <a:ext uri="{FF2B5EF4-FFF2-40B4-BE49-F238E27FC236}">
                <a16:creationId xmlns:a16="http://schemas.microsoft.com/office/drawing/2014/main" id="{28606EED-6CE4-4FD7-B699-E5D1FDD979C4}"/>
              </a:ext>
            </a:extLst>
          </p:cNvPr>
          <p:cNvSpPr/>
          <p:nvPr/>
        </p:nvSpPr>
        <p:spPr>
          <a:xfrm>
            <a:off x="212453" y="651547"/>
            <a:ext cx="8736338" cy="6574107"/>
          </a:xfrm>
          <a:prstGeom prst="rect">
            <a:avLst/>
          </a:prstGeom>
        </p:spPr>
        <p:txBody>
          <a:bodyPr wrap="square">
            <a:spAutoFit/>
          </a:bodyPr>
          <a:lstStyle/>
          <a:p>
            <a:pPr marL="285750"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The “Quick Look” label comes from </a:t>
            </a:r>
            <a:r>
              <a:rPr lang="en-US" dirty="0" err="1">
                <a:latin typeface="Times New Roman" panose="02020603050405020304" pitchFamily="18" charset="0"/>
                <a:cs typeface="Times New Roman" panose="02020603050405020304" pitchFamily="18" charset="0"/>
              </a:rPr>
              <a:t>Areeda’s</a:t>
            </a:r>
            <a:r>
              <a:rPr lang="en-US" dirty="0">
                <a:latin typeface="Times New Roman" panose="02020603050405020304" pitchFamily="18" charset="0"/>
                <a:cs typeface="Times New Roman" panose="02020603050405020304" pitchFamily="18" charset="0"/>
              </a:rPr>
              <a:t> statement that sometimes the ROR can be carried out</a:t>
            </a:r>
            <a:r>
              <a:rPr lang="en-US" dirty="0">
                <a:solidFill>
                  <a:srgbClr val="C00000"/>
                </a:solidFill>
                <a:latin typeface="Times New Roman" panose="02020603050405020304" pitchFamily="18" charset="0"/>
                <a:cs typeface="Times New Roman" panose="02020603050405020304" pitchFamily="18" charset="0"/>
              </a:rPr>
              <a:t> “in the twinkling of an eye.”</a:t>
            </a:r>
            <a:r>
              <a:rPr lang="en-US" dirty="0">
                <a:latin typeface="Times New Roman" panose="02020603050405020304" pitchFamily="18" charset="0"/>
                <a:cs typeface="Times New Roman" panose="02020603050405020304" pitchFamily="18" charset="0"/>
              </a:rPr>
              <a:t>   </a:t>
            </a:r>
            <a:r>
              <a:rPr lang="en-US" b="1" i="1" dirty="0">
                <a:solidFill>
                  <a:srgbClr val="00B0F0"/>
                </a:solidFill>
                <a:latin typeface="Times New Roman" panose="02020603050405020304" pitchFamily="18" charset="0"/>
                <a:cs typeface="Times New Roman" panose="02020603050405020304" pitchFamily="18" charset="0"/>
              </a:rPr>
              <a:t>(See p. 206, fn. 39 &amp; 42)</a:t>
            </a:r>
          </a:p>
          <a:p>
            <a:pPr marL="285750" indent="-285750">
              <a:lnSpc>
                <a:spcPct val="90000"/>
              </a:lnSpc>
              <a:buFont typeface="Arial" panose="020B0604020202020204" pitchFamily="34" charset="0"/>
              <a:buChar char="•"/>
              <a:defRPr/>
            </a:pP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The standard is applied if the Court views the likely adverse impact on price, quantity and competitive process as obvious.  </a:t>
            </a:r>
            <a:endParaRPr lang="en-US" i="1"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solidFill>
                  <a:srgbClr val="C00000"/>
                </a:solidFill>
                <a:latin typeface="Times New Roman" panose="02020603050405020304" pitchFamily="18" charset="0"/>
                <a:cs typeface="Times New Roman" panose="02020603050405020304" pitchFamily="18" charset="0"/>
              </a:rPr>
              <a:t>Given this, the burden shifts to the parties to formulate a plausible procompetitive justification.</a:t>
            </a:r>
            <a:br>
              <a:rPr lang="en-US" dirty="0">
                <a:latin typeface="Times New Roman" panose="02020603050405020304" pitchFamily="18" charset="0"/>
                <a:cs typeface="Times New Roman" panose="02020603050405020304" pitchFamily="18" charset="0"/>
              </a:rPr>
            </a:b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If the defendant fails, the conduct is condemned without need for analysis of market power or anticompetitive effects.</a:t>
            </a:r>
          </a:p>
          <a:p>
            <a:pPr marL="742950" lvl="1"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The conduct is considered to be </a:t>
            </a:r>
            <a:r>
              <a:rPr lang="en-US" i="1" dirty="0">
                <a:latin typeface="Times New Roman" panose="02020603050405020304" pitchFamily="18" charset="0"/>
                <a:cs typeface="Times New Roman" panose="02020603050405020304" pitchFamily="18" charset="0"/>
              </a:rPr>
              <a:t>effectively </a:t>
            </a:r>
            <a:r>
              <a:rPr lang="en-US" dirty="0">
                <a:latin typeface="Times New Roman" panose="02020603050405020304" pitchFamily="18" charset="0"/>
                <a:cs typeface="Times New Roman" panose="02020603050405020304" pitchFamily="18" charset="0"/>
              </a:rPr>
              <a:t>a “naked” restraint, which is condemned summarily (per se condemnation)</a:t>
            </a:r>
            <a:br>
              <a:rPr lang="en-US" dirty="0">
                <a:latin typeface="Times New Roman" panose="02020603050405020304" pitchFamily="18" charset="0"/>
                <a:cs typeface="Times New Roman" panose="02020603050405020304" pitchFamily="18" charset="0"/>
              </a:rPr>
            </a:b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solidFill>
                  <a:srgbClr val="C00000"/>
                </a:solidFill>
                <a:latin typeface="Times New Roman" panose="02020603050405020304" pitchFamily="18" charset="0"/>
                <a:cs typeface="Times New Roman" panose="02020603050405020304" pitchFamily="18" charset="0"/>
              </a:rPr>
              <a:t>But, if the parties succeed with their justification, then the burden will shift back to the plaintiff to show anticompetitive effects, and market power will become a relevant issue.  </a:t>
            </a:r>
          </a:p>
          <a:p>
            <a:pPr marL="285750" indent="-285750">
              <a:lnSpc>
                <a:spcPct val="90000"/>
              </a:lnSpc>
              <a:buFont typeface="Arial" panose="020B0604020202020204" pitchFamily="34" charset="0"/>
              <a:buChar char="•"/>
              <a:defRPr/>
            </a:pP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If the justifications succeeds, then the issue of market power becomes relevant.</a:t>
            </a:r>
          </a:p>
          <a:p>
            <a:pPr marL="742950" lvl="1"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If no collective market power of the cooperating firms, then anticompetitive effects are impossible/unlikely </a:t>
            </a:r>
            <a:br>
              <a:rPr lang="en-US" dirty="0">
                <a:latin typeface="Times New Roman" panose="02020603050405020304" pitchFamily="18" charset="0"/>
                <a:cs typeface="Times New Roman" panose="02020603050405020304" pitchFamily="18" charset="0"/>
              </a:rPr>
            </a:b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r>
              <a:rPr lang="en-US" dirty="0">
                <a:latin typeface="Times New Roman" panose="02020603050405020304" pitchFamily="18" charset="0"/>
                <a:cs typeface="Times New Roman" panose="02020603050405020304" pitchFamily="18" charset="0"/>
              </a:rPr>
              <a:t>What is </a:t>
            </a:r>
            <a:r>
              <a:rPr lang="en-US" b="1" dirty="0">
                <a:latin typeface="Times New Roman" panose="02020603050405020304" pitchFamily="18" charset="0"/>
                <a:cs typeface="Times New Roman" panose="02020603050405020304" pitchFamily="18" charset="0"/>
              </a:rPr>
              <a:t>“quick” </a:t>
            </a:r>
            <a:r>
              <a:rPr lang="en-US" dirty="0">
                <a:latin typeface="Times New Roman" panose="02020603050405020304" pitchFamily="18" charset="0"/>
                <a:cs typeface="Times New Roman" panose="02020603050405020304" pitchFamily="18" charset="0"/>
              </a:rPr>
              <a:t>here is that the analysis may be </a:t>
            </a:r>
            <a:r>
              <a:rPr lang="en-US" b="1" i="1" dirty="0">
                <a:latin typeface="Times New Roman" panose="02020603050405020304" pitchFamily="18" charset="0"/>
                <a:cs typeface="Times New Roman" panose="02020603050405020304" pitchFamily="18" charset="0"/>
              </a:rPr>
              <a:t>abbreviated,  </a:t>
            </a:r>
            <a:r>
              <a:rPr lang="en-US" dirty="0">
                <a:latin typeface="Times New Roman" panose="02020603050405020304" pitchFamily="18" charset="0"/>
                <a:cs typeface="Times New Roman" panose="02020603050405020304" pitchFamily="18" charset="0"/>
              </a:rPr>
              <a:t>if the defendant fails to identify a procompetitive justification.  </a:t>
            </a:r>
          </a:p>
          <a:p>
            <a:pPr marL="742950" lvl="1" indent="-285750">
              <a:lnSpc>
                <a:spcPct val="90000"/>
              </a:lnSpc>
              <a:buFont typeface="Arial" panose="020B0604020202020204" pitchFamily="34" charset="0"/>
              <a:buChar char="•"/>
              <a:defRPr/>
            </a:pPr>
            <a:endParaRPr lang="en-US" dirty="0">
              <a:latin typeface="Times New Roman" panose="02020603050405020304" pitchFamily="18" charset="0"/>
              <a:cs typeface="Times New Roman" panose="02020603050405020304" pitchFamily="18" charset="0"/>
            </a:endParaRPr>
          </a:p>
          <a:p>
            <a:pPr marL="285750" indent="-285750">
              <a:lnSpc>
                <a:spcPct val="90000"/>
              </a:lnSpc>
              <a:buFont typeface="Arial" panose="020B0604020202020204" pitchFamily="34" charset="0"/>
              <a:buChar char="•"/>
              <a:defRPr/>
            </a:pPr>
            <a:endParaRPr lang="en-US" i="1" dirty="0">
              <a:latin typeface="Times New Roman" panose="02020603050405020304" pitchFamily="18" charset="0"/>
              <a:cs typeface="Times New Roman" panose="02020603050405020304" pitchFamily="18" charset="0"/>
            </a:endParaRPr>
          </a:p>
        </p:txBody>
      </p:sp>
      <p:sp>
        <p:nvSpPr>
          <p:cNvPr id="3" name="Slide Number Placeholder 2">
            <a:extLst>
              <a:ext uri="{FF2B5EF4-FFF2-40B4-BE49-F238E27FC236}">
                <a16:creationId xmlns:a16="http://schemas.microsoft.com/office/drawing/2014/main" id="{4AC02977-9661-4763-8E87-483FB6C06BE2}"/>
              </a:ext>
            </a:extLst>
          </p:cNvPr>
          <p:cNvSpPr>
            <a:spLocks noGrp="1"/>
          </p:cNvSpPr>
          <p:nvPr>
            <p:ph type="sldNum" sz="quarter" idx="12"/>
          </p:nvPr>
        </p:nvSpPr>
        <p:spPr/>
        <p:txBody>
          <a:bodyPr/>
          <a:lstStyle/>
          <a:p>
            <a:fld id="{041AE103-95A6-49DF-8499-CE7ADA77459E}" type="slidenum">
              <a:rPr lang="en-US" smtClean="0"/>
              <a:t>20</a:t>
            </a:fld>
            <a:endParaRPr lang="en-US"/>
          </a:p>
        </p:txBody>
      </p:sp>
      <p:grpSp>
        <p:nvGrpSpPr>
          <p:cNvPr id="5" name="Group 4">
            <a:extLst>
              <a:ext uri="{FF2B5EF4-FFF2-40B4-BE49-F238E27FC236}">
                <a16:creationId xmlns:a16="http://schemas.microsoft.com/office/drawing/2014/main" id="{3AEC6D4B-581E-4FA1-8ACF-B18AA36C3C50}"/>
              </a:ext>
            </a:extLst>
          </p:cNvPr>
          <p:cNvGrpSpPr/>
          <p:nvPr/>
        </p:nvGrpSpPr>
        <p:grpSpPr>
          <a:xfrm>
            <a:off x="8227007" y="4304871"/>
            <a:ext cx="3752537" cy="1684963"/>
            <a:chOff x="7249306" y="-586945"/>
            <a:chExt cx="4933436" cy="959170"/>
          </a:xfrm>
        </p:grpSpPr>
        <p:sp>
          <p:nvSpPr>
            <p:cNvPr id="7" name="Rectangle 6">
              <a:extLst>
                <a:ext uri="{FF2B5EF4-FFF2-40B4-BE49-F238E27FC236}">
                  <a16:creationId xmlns:a16="http://schemas.microsoft.com/office/drawing/2014/main" id="{B1BCA4CD-74B1-4295-A682-9E561EEBEA42}"/>
                </a:ext>
              </a:extLst>
            </p:cNvPr>
            <p:cNvSpPr/>
            <p:nvPr/>
          </p:nvSpPr>
          <p:spPr>
            <a:xfrm>
              <a:off x="8969391" y="-586945"/>
              <a:ext cx="3213351" cy="95917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How Quick? </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In </a:t>
              </a:r>
              <a:r>
                <a:rPr lang="en-US" b="1" i="1" dirty="0">
                  <a:solidFill>
                    <a:srgbClr val="0070C0"/>
                  </a:solidFill>
                  <a:latin typeface="Times New Roman" panose="02020603050405020304" pitchFamily="18" charset="0"/>
                  <a:cs typeface="Times New Roman" panose="02020603050405020304" pitchFamily="18" charset="0"/>
                </a:rPr>
                <a:t>NCAA</a:t>
              </a:r>
              <a:r>
                <a:rPr lang="en-US" b="1" dirty="0">
                  <a:solidFill>
                    <a:srgbClr val="0070C0"/>
                  </a:solidFill>
                  <a:latin typeface="Times New Roman" panose="02020603050405020304" pitchFamily="18" charset="0"/>
                  <a:cs typeface="Times New Roman" panose="02020603050405020304" pitchFamily="18" charset="0"/>
                </a:rPr>
                <a:t>, it was applied after a full trial. </a:t>
              </a:r>
            </a:p>
          </p:txBody>
        </p:sp>
        <p:cxnSp>
          <p:nvCxnSpPr>
            <p:cNvPr id="8" name="Straight Arrow Connector 7">
              <a:extLst>
                <a:ext uri="{FF2B5EF4-FFF2-40B4-BE49-F238E27FC236}">
                  <a16:creationId xmlns:a16="http://schemas.microsoft.com/office/drawing/2014/main" id="{B4AB7D69-605C-4577-9E0A-9200C3BCACEF}"/>
                </a:ext>
              </a:extLst>
            </p:cNvPr>
            <p:cNvCxnSpPr>
              <a:cxnSpLocks/>
            </p:cNvCxnSpPr>
            <p:nvPr/>
          </p:nvCxnSpPr>
          <p:spPr>
            <a:xfrm flipH="1">
              <a:off x="7249306" y="-107360"/>
              <a:ext cx="1390553" cy="401220"/>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53936697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785" y="136525"/>
            <a:ext cx="10515600" cy="1325563"/>
          </a:xfrm>
        </p:spPr>
        <p:txBody>
          <a:bodyPr>
            <a:normAutofit/>
          </a:bodyPr>
          <a:lstStyle/>
          <a:p>
            <a:r>
              <a:rPr lang="en-US" sz="3200" dirty="0"/>
              <a:t>The Quick-Look Sequence as Burden-Shifting</a:t>
            </a:r>
          </a:p>
        </p:txBody>
      </p:sp>
      <p:sp>
        <p:nvSpPr>
          <p:cNvPr id="3" name="Content Placeholder 2"/>
          <p:cNvSpPr>
            <a:spLocks noGrp="1"/>
          </p:cNvSpPr>
          <p:nvPr>
            <p:ph idx="1"/>
          </p:nvPr>
        </p:nvSpPr>
        <p:spPr>
          <a:xfrm>
            <a:off x="630810" y="1563963"/>
            <a:ext cx="7268852" cy="5063080"/>
          </a:xfrm>
        </p:spPr>
        <p:txBody>
          <a:bodyPr>
            <a:normAutofit lnSpcReduction="10000"/>
          </a:bodyPr>
          <a:lstStyle/>
          <a:p>
            <a:pPr marL="0" indent="0">
              <a:buNone/>
            </a:pPr>
            <a:endParaRPr lang="en-US" sz="1900" dirty="0"/>
          </a:p>
          <a:p>
            <a:r>
              <a:rPr lang="en-US" sz="1900" u="sng" dirty="0" err="1">
                <a:solidFill>
                  <a:srgbClr val="C00000"/>
                </a:solidFill>
              </a:rPr>
              <a:t>QL</a:t>
            </a:r>
            <a:r>
              <a:rPr lang="en-US" sz="1900" u="sng" dirty="0">
                <a:solidFill>
                  <a:srgbClr val="C00000"/>
                </a:solidFill>
              </a:rPr>
              <a:t> Step 1</a:t>
            </a:r>
            <a:r>
              <a:rPr lang="en-US" sz="1900" dirty="0">
                <a:solidFill>
                  <a:srgbClr val="C00000"/>
                </a:solidFill>
              </a:rPr>
              <a:t>: Plaintiff provides either (i) </a:t>
            </a:r>
            <a:r>
              <a:rPr lang="en-US" sz="1900" i="1" dirty="0">
                <a:solidFill>
                  <a:srgbClr val="C00000"/>
                </a:solidFill>
              </a:rPr>
              <a:t>rebuttable anticompetitive presumption  or (ii) </a:t>
            </a:r>
            <a:r>
              <a:rPr lang="en-US" sz="1900" dirty="0">
                <a:solidFill>
                  <a:srgbClr val="C00000"/>
                </a:solidFill>
              </a:rPr>
              <a:t>simple direct evidence of consumer harm</a:t>
            </a:r>
          </a:p>
          <a:p>
            <a:r>
              <a:rPr lang="en-US" sz="1900" dirty="0" err="1"/>
              <a:t>QL</a:t>
            </a:r>
            <a:r>
              <a:rPr lang="en-US" sz="1900" dirty="0"/>
              <a:t> Step 2: Defendant produces evidence of procompetitive benefits/justification </a:t>
            </a:r>
          </a:p>
          <a:p>
            <a:pPr lvl="1"/>
            <a:r>
              <a:rPr lang="en-US" sz="1700" dirty="0"/>
              <a:t>Procompetitive? Benefits consumers; restraint is required to achieve</a:t>
            </a:r>
          </a:p>
          <a:p>
            <a:pPr lvl="1"/>
            <a:r>
              <a:rPr lang="en-US" sz="1700" dirty="0"/>
              <a:t>Such as” lower prices; increased output from new product; lower costs; higher quality; faster innovation</a:t>
            </a:r>
          </a:p>
          <a:p>
            <a:pPr lvl="1"/>
            <a:r>
              <a:rPr lang="en-US" sz="1700" dirty="0"/>
              <a:t>How? economies of scale; sharing information/technology; harmonizing competitive incentives</a:t>
            </a:r>
          </a:p>
          <a:p>
            <a:r>
              <a:rPr lang="en-US" sz="1900" dirty="0"/>
              <a:t>QL Step 3: Plaintiff rebuts benefits evidence or produces evidence of likely competitive harm</a:t>
            </a:r>
          </a:p>
          <a:p>
            <a:r>
              <a:rPr lang="en-US" sz="1900" dirty="0"/>
              <a:t>QL Step 4: Plaintiff shows that effects are anticompetitive on balance </a:t>
            </a:r>
          </a:p>
          <a:p>
            <a:pPr lvl="1"/>
            <a:r>
              <a:rPr lang="en-US" sz="1700" dirty="0"/>
              <a:t>Step 3 may include evidence that a “less restrictive alternative” may provide all (or virtually all) the benefits without the harms</a:t>
            </a:r>
          </a:p>
          <a:p>
            <a:pPr lvl="1"/>
            <a:r>
              <a:rPr lang="en-US" sz="1700" dirty="0"/>
              <a:t>Additional Direct Evidence of Harms</a:t>
            </a:r>
          </a:p>
          <a:p>
            <a:pPr lvl="1"/>
            <a:r>
              <a:rPr lang="en-US" sz="1700" dirty="0"/>
              <a:t>Circumstantial evidence (market power, nature of conduct)</a:t>
            </a:r>
          </a:p>
          <a:p>
            <a:pPr lvl="1"/>
            <a:endParaRPr lang="en-US" sz="1700" dirty="0"/>
          </a:p>
          <a:p>
            <a:pPr lvl="1"/>
            <a:endParaRPr lang="en-US" dirty="0"/>
          </a:p>
        </p:txBody>
      </p:sp>
      <p:sp>
        <p:nvSpPr>
          <p:cNvPr id="6" name="Slide Number Placeholder 5">
            <a:extLst>
              <a:ext uri="{FF2B5EF4-FFF2-40B4-BE49-F238E27FC236}">
                <a16:creationId xmlns:a16="http://schemas.microsoft.com/office/drawing/2014/main" id="{A6CA82D5-5016-4AEE-942A-DE8FEAB836DD}"/>
              </a:ext>
            </a:extLst>
          </p:cNvPr>
          <p:cNvSpPr>
            <a:spLocks noGrp="1"/>
          </p:cNvSpPr>
          <p:nvPr>
            <p:ph type="sldNum" sz="quarter" idx="12"/>
          </p:nvPr>
        </p:nvSpPr>
        <p:spPr/>
        <p:txBody>
          <a:bodyPr/>
          <a:lstStyle/>
          <a:p>
            <a:fld id="{041AE103-95A6-49DF-8499-CE7ADA77459E}" type="slidenum">
              <a:rPr lang="en-US" smtClean="0"/>
              <a:t>21</a:t>
            </a:fld>
            <a:endParaRPr lang="en-US"/>
          </a:p>
        </p:txBody>
      </p:sp>
      <p:sp>
        <p:nvSpPr>
          <p:cNvPr id="5" name="Rectangle 4">
            <a:extLst>
              <a:ext uri="{FF2B5EF4-FFF2-40B4-BE49-F238E27FC236}">
                <a16:creationId xmlns:a16="http://schemas.microsoft.com/office/drawing/2014/main" id="{7F7F4A9D-7CB3-4152-BD15-F3EAA15C7F89}"/>
              </a:ext>
            </a:extLst>
          </p:cNvPr>
          <p:cNvSpPr/>
          <p:nvPr/>
        </p:nvSpPr>
        <p:spPr>
          <a:xfrm>
            <a:off x="8521430" y="233464"/>
            <a:ext cx="3171217" cy="604087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If plaintiff provides a persuasive </a:t>
            </a:r>
            <a:r>
              <a:rPr lang="en-US" b="1" i="1" dirty="0">
                <a:solidFill>
                  <a:srgbClr val="0070C0"/>
                </a:solidFill>
                <a:latin typeface="Times New Roman" panose="02020603050405020304" pitchFamily="18" charset="0"/>
                <a:cs typeface="Times New Roman" panose="02020603050405020304" pitchFamily="18" charset="0"/>
              </a:rPr>
              <a:t>irrebuttable presumption</a:t>
            </a:r>
            <a:r>
              <a:rPr lang="en-US" b="1" dirty="0">
                <a:solidFill>
                  <a:srgbClr val="0070C0"/>
                </a:solidFill>
                <a:latin typeface="Times New Roman" panose="02020603050405020304" pitchFamily="18" charset="0"/>
                <a:cs typeface="Times New Roman" panose="02020603050405020304" pitchFamily="18" charset="0"/>
              </a:rPr>
              <a:t>, then the case would stop and the conduct would be called per se illegal. But what makes the presumption irrebuttable is </a:t>
            </a:r>
            <a:r>
              <a:rPr lang="en-US" b="1" i="1" u="sng" dirty="0">
                <a:solidFill>
                  <a:srgbClr val="0070C0"/>
                </a:solidFill>
                <a:latin typeface="Times New Roman" panose="02020603050405020304" pitchFamily="18" charset="0"/>
                <a:cs typeface="Times New Roman" panose="02020603050405020304" pitchFamily="18" charset="0"/>
              </a:rPr>
              <a:t>really </a:t>
            </a:r>
            <a:r>
              <a:rPr lang="en-US" b="1" dirty="0">
                <a:solidFill>
                  <a:srgbClr val="0070C0"/>
                </a:solidFill>
                <a:latin typeface="Times New Roman" panose="02020603050405020304" pitchFamily="18" charset="0"/>
                <a:cs typeface="Times New Roman" panose="02020603050405020304" pitchFamily="18" charset="0"/>
              </a:rPr>
              <a:t>the failure of plausible &amp; </a:t>
            </a:r>
            <a:r>
              <a:rPr lang="en-US" b="1" dirty="0" err="1">
                <a:solidFill>
                  <a:srgbClr val="0070C0"/>
                </a:solidFill>
                <a:latin typeface="Times New Roman" panose="02020603050405020304" pitchFamily="18" charset="0"/>
                <a:cs typeface="Times New Roman" panose="02020603050405020304" pitchFamily="18" charset="0"/>
              </a:rPr>
              <a:t>nonprextual</a:t>
            </a:r>
            <a:r>
              <a:rPr lang="en-US" b="1" dirty="0">
                <a:solidFill>
                  <a:srgbClr val="0070C0"/>
                </a:solidFill>
                <a:latin typeface="Times New Roman" panose="02020603050405020304" pitchFamily="18" charset="0"/>
                <a:cs typeface="Times New Roman" panose="02020603050405020304" pitchFamily="18" charset="0"/>
              </a:rPr>
              <a:t> justifications in Step 2.</a:t>
            </a:r>
          </a:p>
          <a:p>
            <a:pPr algn="ctr">
              <a:defRPr/>
            </a:pPr>
            <a:endParaRPr lang="en-US" b="1" dirty="0">
              <a:solidFill>
                <a:srgbClr val="0070C0"/>
              </a:solidFill>
              <a:latin typeface="Times New Roman" panose="02020603050405020304" pitchFamily="18" charset="0"/>
              <a:cs typeface="Times New Roman" panose="02020603050405020304" pitchFamily="18" charset="0"/>
            </a:endParaRPr>
          </a:p>
          <a:p>
            <a:pPr algn="ctr">
              <a:defRPr/>
            </a:pPr>
            <a:r>
              <a:rPr lang="en-US" b="1" dirty="0">
                <a:solidFill>
                  <a:srgbClr val="0070C0"/>
                </a:solidFill>
                <a:latin typeface="Times New Roman" panose="02020603050405020304" pitchFamily="18" charset="0"/>
                <a:cs typeface="Times New Roman" panose="02020603050405020304" pitchFamily="18" charset="0"/>
              </a:rPr>
              <a:t>This is how one synthesizes the QL and the per se rule.</a:t>
            </a:r>
          </a:p>
          <a:p>
            <a:pPr algn="ctr">
              <a:defRPr/>
            </a:pPr>
            <a:endParaRPr lang="en-US" b="1" dirty="0">
              <a:solidFill>
                <a:srgbClr val="0070C0"/>
              </a:solidFill>
              <a:latin typeface="Times New Roman" panose="02020603050405020304" pitchFamily="18" charset="0"/>
              <a:cs typeface="Times New Roman" panose="02020603050405020304" pitchFamily="18" charset="0"/>
            </a:endParaRPr>
          </a:p>
          <a:p>
            <a:pPr algn="ctr">
              <a:defRPr/>
            </a:pPr>
            <a:r>
              <a:rPr lang="en-US" b="1" dirty="0">
                <a:solidFill>
                  <a:srgbClr val="0070C0"/>
                </a:solidFill>
                <a:latin typeface="Times New Roman" panose="02020603050405020304" pitchFamily="18" charset="0"/>
                <a:cs typeface="Times New Roman" panose="02020603050405020304" pitchFamily="18" charset="0"/>
              </a:rPr>
              <a:t>You can similarly synthesize the QL and the ROR.  If the defendant rebuts in step 2 with a valid justification, then the case goes to step 3.   We could further subdivide Steps 3 &amp; 4 into a series of burden shifts.</a:t>
            </a:r>
          </a:p>
        </p:txBody>
      </p:sp>
      <p:cxnSp>
        <p:nvCxnSpPr>
          <p:cNvPr id="7" name="Straight Arrow Connector 6">
            <a:extLst>
              <a:ext uri="{FF2B5EF4-FFF2-40B4-BE49-F238E27FC236}">
                <a16:creationId xmlns:a16="http://schemas.microsoft.com/office/drawing/2014/main" id="{123F4125-A883-4B7A-831D-7C93A59FD329}"/>
              </a:ext>
            </a:extLst>
          </p:cNvPr>
          <p:cNvCxnSpPr>
            <a:cxnSpLocks/>
          </p:cNvCxnSpPr>
          <p:nvPr/>
        </p:nvCxnSpPr>
        <p:spPr>
          <a:xfrm flipH="1">
            <a:off x="7645722" y="1758004"/>
            <a:ext cx="1029618" cy="23530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3750155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13214C-9CBF-40FA-AC6D-D5C6117FBA53}"/>
              </a:ext>
            </a:extLst>
          </p:cNvPr>
          <p:cNvSpPr>
            <a:spLocks noGrp="1"/>
          </p:cNvSpPr>
          <p:nvPr>
            <p:ph type="title"/>
          </p:nvPr>
        </p:nvSpPr>
        <p:spPr>
          <a:xfrm>
            <a:off x="650448" y="395947"/>
            <a:ext cx="10843517" cy="1325563"/>
          </a:xfrm>
        </p:spPr>
        <p:txBody>
          <a:bodyPr>
            <a:noAutofit/>
          </a:bodyPr>
          <a:lstStyle/>
          <a:p>
            <a:r>
              <a:rPr lang="en-US" sz="3200" dirty="0"/>
              <a:t>Quick Look Summary: United States v. Brown University (1993)</a:t>
            </a:r>
            <a:br>
              <a:rPr lang="en-US" sz="3200" dirty="0"/>
            </a:br>
            <a:endParaRPr lang="en-US" sz="3200" dirty="0"/>
          </a:p>
        </p:txBody>
      </p:sp>
      <p:sp>
        <p:nvSpPr>
          <p:cNvPr id="3" name="Content Placeholder 2">
            <a:extLst>
              <a:ext uri="{FF2B5EF4-FFF2-40B4-BE49-F238E27FC236}">
                <a16:creationId xmlns:a16="http://schemas.microsoft.com/office/drawing/2014/main" id="{5950A67B-28FB-439B-A531-9E773E807349}"/>
              </a:ext>
            </a:extLst>
          </p:cNvPr>
          <p:cNvSpPr>
            <a:spLocks noGrp="1"/>
          </p:cNvSpPr>
          <p:nvPr>
            <p:ph idx="1"/>
          </p:nvPr>
        </p:nvSpPr>
        <p:spPr>
          <a:xfrm>
            <a:off x="650448" y="1316577"/>
            <a:ext cx="7106541" cy="5404897"/>
          </a:xfrm>
        </p:spPr>
        <p:txBody>
          <a:bodyPr>
            <a:normAutofit lnSpcReduction="10000"/>
          </a:bodyPr>
          <a:lstStyle/>
          <a:p>
            <a:pPr marL="0" indent="0">
              <a:buNone/>
            </a:pPr>
            <a:r>
              <a:rPr lang="en-US" sz="2000" dirty="0"/>
              <a:t>In addition to the traditional rule of reason and the </a:t>
            </a:r>
            <a:r>
              <a:rPr lang="en-US" sz="2000" i="1" dirty="0"/>
              <a:t>per se</a:t>
            </a:r>
            <a:r>
              <a:rPr lang="en-US" sz="2000" dirty="0"/>
              <a:t> rule, courts sometimes apply what amounts to an </a:t>
            </a:r>
            <a:r>
              <a:rPr lang="en-US" sz="2000" b="1" dirty="0">
                <a:solidFill>
                  <a:srgbClr val="C00000"/>
                </a:solidFill>
              </a:rPr>
              <a:t>abbreviated or “quick look” rule of reason analysis</a:t>
            </a:r>
            <a:r>
              <a:rPr lang="en-US" sz="2000" dirty="0"/>
              <a:t>.  The abbreviated rule of reason is an intermediate standard.  It applies in cases where </a:t>
            </a:r>
            <a:r>
              <a:rPr lang="en-US" sz="2000" i="1" dirty="0"/>
              <a:t>per se</a:t>
            </a:r>
            <a:r>
              <a:rPr lang="en-US" sz="2000" dirty="0"/>
              <a:t> condemnation is inappropriate, but where “no elaborate industry analysis is required to demonstrate the anticompetitive character” </a:t>
            </a:r>
            <a:br>
              <a:rPr lang="en-US" sz="2000" dirty="0"/>
            </a:br>
            <a:r>
              <a:rPr lang="en-US" sz="2000" dirty="0"/>
              <a:t>of an </a:t>
            </a:r>
            <a:r>
              <a:rPr lang="en-US" sz="2000" b="1" dirty="0">
                <a:solidFill>
                  <a:srgbClr val="C00000"/>
                </a:solidFill>
              </a:rPr>
              <a:t>inherently suspect restraint</a:t>
            </a:r>
            <a:r>
              <a:rPr lang="en-US" sz="2000" dirty="0"/>
              <a:t>.  See </a:t>
            </a:r>
            <a:r>
              <a:rPr lang="en-US" sz="2000" i="1" dirty="0"/>
              <a:t>NCAA</a:t>
            </a:r>
            <a:r>
              <a:rPr lang="en-US" sz="2000" dirty="0"/>
              <a:t>, 486 U.S. at 109 (quoting </a:t>
            </a:r>
            <a:r>
              <a:rPr lang="en-US" sz="2000" i="1" dirty="0"/>
              <a:t>Professional Engineers</a:t>
            </a:r>
            <a:r>
              <a:rPr lang="en-US" sz="2000" dirty="0"/>
              <a:t>, 435 U.S. at 692); </a:t>
            </a:r>
            <a:r>
              <a:rPr lang="en-US" sz="2000" i="1" dirty="0"/>
              <a:t>Indiana Dentists</a:t>
            </a:r>
            <a:r>
              <a:rPr lang="en-US" sz="2000" dirty="0"/>
              <a:t>, 476 U.S. at 459 (same).  </a:t>
            </a:r>
          </a:p>
          <a:p>
            <a:pPr marL="0" indent="0">
              <a:buNone/>
            </a:pPr>
            <a:r>
              <a:rPr lang="en-US" sz="2000" dirty="0"/>
              <a:t>Because competitive harm is </a:t>
            </a:r>
            <a:r>
              <a:rPr lang="en-US" sz="2000" b="1" dirty="0">
                <a:solidFill>
                  <a:srgbClr val="C00000"/>
                </a:solidFill>
              </a:rPr>
              <a:t>presumed</a:t>
            </a:r>
            <a:r>
              <a:rPr lang="en-US" sz="2000" dirty="0"/>
              <a:t>, the defendant must </a:t>
            </a:r>
            <a:r>
              <a:rPr lang="en-US" sz="2000" b="1" dirty="0">
                <a:solidFill>
                  <a:srgbClr val="C00000"/>
                </a:solidFill>
              </a:rPr>
              <a:t>promulgate “some competitive justification” </a:t>
            </a:r>
            <a:r>
              <a:rPr lang="en-US" sz="2000" dirty="0"/>
              <a:t>for the restraint, </a:t>
            </a:r>
            <a:br>
              <a:rPr lang="en-US" sz="2000" dirty="0"/>
            </a:br>
            <a:r>
              <a:rPr lang="en-US" sz="2000" dirty="0">
                <a:solidFill>
                  <a:srgbClr val="C00000"/>
                </a:solidFill>
              </a:rPr>
              <a:t>“even in the absence of detailed market analysis</a:t>
            </a:r>
            <a:r>
              <a:rPr lang="en-US" sz="2000" dirty="0"/>
              <a:t>” indicating actual profit maximization or increased costs to the consumer resulting from the restraint…. </a:t>
            </a:r>
            <a:br>
              <a:rPr lang="en-US" sz="2000" dirty="0"/>
            </a:br>
            <a:br>
              <a:rPr lang="en-US" sz="2000" dirty="0"/>
            </a:br>
            <a:r>
              <a:rPr lang="en-US" sz="2000" dirty="0">
                <a:solidFill>
                  <a:srgbClr val="C00000"/>
                </a:solidFill>
              </a:rPr>
              <a:t>If the defendant offers sound procompetitive justifications,</a:t>
            </a:r>
            <a:r>
              <a:rPr lang="en-US" sz="2000" dirty="0"/>
              <a:t> however, the court must proceed to </a:t>
            </a:r>
            <a:r>
              <a:rPr lang="en-US" sz="2000" b="1" dirty="0">
                <a:solidFill>
                  <a:srgbClr val="C00000"/>
                </a:solidFill>
              </a:rPr>
              <a:t>weigh the overall reasonableness </a:t>
            </a:r>
            <a:r>
              <a:rPr lang="en-US" sz="2000" dirty="0"/>
              <a:t>of the restraint using a </a:t>
            </a:r>
            <a:r>
              <a:rPr lang="en-US" sz="2000" b="1" dirty="0">
                <a:solidFill>
                  <a:srgbClr val="C00000"/>
                </a:solidFill>
              </a:rPr>
              <a:t>full-scale rule of reason analysis</a:t>
            </a:r>
            <a:r>
              <a:rPr lang="en-US" sz="2000" dirty="0">
                <a:solidFill>
                  <a:srgbClr val="C00000"/>
                </a:solidFill>
              </a:rPr>
              <a:t>.</a:t>
            </a:r>
          </a:p>
          <a:p>
            <a:pPr marL="0" indent="0">
              <a:buNone/>
            </a:pPr>
            <a:endParaRPr lang="en-US" sz="2000" dirty="0"/>
          </a:p>
          <a:p>
            <a:endParaRPr lang="en-US" sz="2000" dirty="0"/>
          </a:p>
        </p:txBody>
      </p:sp>
      <p:sp>
        <p:nvSpPr>
          <p:cNvPr id="5" name="Rectangle 4">
            <a:extLst>
              <a:ext uri="{FF2B5EF4-FFF2-40B4-BE49-F238E27FC236}">
                <a16:creationId xmlns:a16="http://schemas.microsoft.com/office/drawing/2014/main" id="{CAC256DA-B6EA-417A-9A60-E175267214D8}"/>
              </a:ext>
            </a:extLst>
          </p:cNvPr>
          <p:cNvSpPr/>
          <p:nvPr/>
        </p:nvSpPr>
        <p:spPr>
          <a:xfrm>
            <a:off x="8263772" y="2045615"/>
            <a:ext cx="3436856" cy="3638747"/>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u="sng" dirty="0">
                <a:solidFill>
                  <a:srgbClr val="0070C0"/>
                </a:solidFill>
                <a:latin typeface="Times New Roman" panose="02020603050405020304" pitchFamily="18" charset="0"/>
                <a:cs typeface="Times New Roman" panose="02020603050405020304" pitchFamily="18" charset="0"/>
              </a:rPr>
              <a:t>QUICK LOOK SUMMARY</a:t>
            </a:r>
            <a:r>
              <a:rPr lang="en-US" b="1" dirty="0">
                <a:solidFill>
                  <a:srgbClr val="0070C0"/>
                </a:solidFill>
                <a:latin typeface="Times New Roman" panose="02020603050405020304" pitchFamily="18" charset="0"/>
                <a:cs typeface="Times New Roman" panose="02020603050405020304" pitchFamily="18" charset="0"/>
              </a:rPr>
              <a:t>: </a:t>
            </a:r>
            <a:br>
              <a:rPr lang="en-US" b="1" dirty="0">
                <a:solidFill>
                  <a:srgbClr val="0070C0"/>
                </a:solidFill>
                <a:latin typeface="Times New Roman" panose="02020603050405020304" pitchFamily="18" charset="0"/>
                <a:cs typeface="Times New Roman" panose="02020603050405020304" pitchFamily="18" charset="0"/>
              </a:rPr>
            </a:b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1. “Inherently suspect” restraints are presumed to cause harm</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2. Presumption shifts the burden to defendant to justify</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3.  A plausible justification shifts the burden back to the plaintiff to show unreasonableness under a full </a:t>
            </a:r>
            <a:r>
              <a:rPr lang="en-US" b="1" dirty="0" err="1">
                <a:solidFill>
                  <a:srgbClr val="0070C0"/>
                </a:solidFill>
                <a:latin typeface="Times New Roman" panose="02020603050405020304" pitchFamily="18" charset="0"/>
                <a:cs typeface="Times New Roman" panose="02020603050405020304" pitchFamily="18" charset="0"/>
              </a:rPr>
              <a:t>ROR</a:t>
            </a:r>
            <a:r>
              <a:rPr lang="en-US" b="1" dirty="0">
                <a:solidFill>
                  <a:srgbClr val="0070C0"/>
                </a:solidFill>
                <a:latin typeface="Times New Roman" panose="02020603050405020304" pitchFamily="18" charset="0"/>
                <a:cs typeface="Times New Roman" panose="02020603050405020304" pitchFamily="18" charset="0"/>
              </a:rPr>
              <a:t> analysis</a:t>
            </a:r>
          </a:p>
        </p:txBody>
      </p:sp>
      <p:sp>
        <p:nvSpPr>
          <p:cNvPr id="6" name="Slide Number Placeholder 5">
            <a:extLst>
              <a:ext uri="{FF2B5EF4-FFF2-40B4-BE49-F238E27FC236}">
                <a16:creationId xmlns:a16="http://schemas.microsoft.com/office/drawing/2014/main" id="{C452F3D1-BB32-4874-854D-ADF7D6CB0ACD}"/>
              </a:ext>
            </a:extLst>
          </p:cNvPr>
          <p:cNvSpPr>
            <a:spLocks noGrp="1"/>
          </p:cNvSpPr>
          <p:nvPr>
            <p:ph type="sldNum" sz="quarter" idx="12"/>
          </p:nvPr>
        </p:nvSpPr>
        <p:spPr/>
        <p:txBody>
          <a:bodyPr/>
          <a:lstStyle/>
          <a:p>
            <a:fld id="{041AE103-95A6-49DF-8499-CE7ADA77459E}" type="slidenum">
              <a:rPr lang="en-US" smtClean="0"/>
              <a:t>22</a:t>
            </a:fld>
            <a:endParaRPr lang="en-US" dirty="0"/>
          </a:p>
        </p:txBody>
      </p:sp>
    </p:spTree>
    <p:extLst>
      <p:ext uri="{BB962C8B-B14F-4D97-AF65-F5344CB8AC3E}">
        <p14:creationId xmlns:p14="http://schemas.microsoft.com/office/powerpoint/2010/main" val="89780624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1402" y="365125"/>
            <a:ext cx="11212398" cy="1325563"/>
          </a:xfrm>
        </p:spPr>
        <p:txBody>
          <a:bodyPr>
            <a:normAutofit/>
          </a:bodyPr>
          <a:lstStyle/>
          <a:p>
            <a:r>
              <a:rPr lang="en-US" sz="3200" dirty="0">
                <a:cs typeface="Times New Roman" panose="02020603050405020304" pitchFamily="18" charset="0"/>
              </a:rPr>
              <a:t>Comparing Case Law Language on </a:t>
            </a:r>
            <a:br>
              <a:rPr lang="en-US" sz="3200" dirty="0">
                <a:cs typeface="Times New Roman" panose="02020603050405020304" pitchFamily="18" charset="0"/>
              </a:rPr>
            </a:br>
            <a:r>
              <a:rPr lang="en-US" sz="3200" dirty="0">
                <a:cs typeface="Times New Roman" panose="02020603050405020304" pitchFamily="18" charset="0"/>
              </a:rPr>
              <a:t>Rebuttable</a:t>
            </a:r>
            <a:r>
              <a:rPr lang="en-US" sz="3200" dirty="0"/>
              <a:t> and Irrebuttable Presumptions</a:t>
            </a:r>
          </a:p>
        </p:txBody>
      </p:sp>
      <p:sp>
        <p:nvSpPr>
          <p:cNvPr id="3" name="Content Placeholder 2"/>
          <p:cNvSpPr>
            <a:spLocks noGrp="1"/>
          </p:cNvSpPr>
          <p:nvPr>
            <p:ph idx="1"/>
          </p:nvPr>
        </p:nvSpPr>
        <p:spPr>
          <a:xfrm>
            <a:off x="838200" y="1825625"/>
            <a:ext cx="7928728" cy="4895850"/>
          </a:xfrm>
        </p:spPr>
        <p:txBody>
          <a:bodyPr>
            <a:normAutofit/>
          </a:bodyPr>
          <a:lstStyle/>
          <a:p>
            <a:r>
              <a:rPr lang="en-US" sz="2400" i="1" dirty="0">
                <a:solidFill>
                  <a:srgbClr val="C00000"/>
                </a:solidFill>
                <a:cs typeface="Times New Roman" pitchFamily="18" charset="0"/>
              </a:rPr>
              <a:t>Because competitive harm is presumed</a:t>
            </a:r>
            <a:r>
              <a:rPr lang="en-US" sz="2400" dirty="0">
                <a:cs typeface="Times New Roman" pitchFamily="18" charset="0"/>
              </a:rPr>
              <a:t>, </a:t>
            </a:r>
            <a:r>
              <a:rPr lang="en-US" sz="2400" dirty="0">
                <a:solidFill>
                  <a:srgbClr val="C00000"/>
                </a:solidFill>
                <a:cs typeface="Times New Roman" pitchFamily="18" charset="0"/>
              </a:rPr>
              <a:t>the defendant must promulgate “some competitive justification” </a:t>
            </a:r>
            <a:r>
              <a:rPr lang="en-US" sz="2400" dirty="0">
                <a:cs typeface="Times New Roman" pitchFamily="18" charset="0"/>
              </a:rPr>
              <a:t>for the restraint … If the defendant offers sound procompetitive justifications, however, the court must proceed to weigh the overall reasonableness of the restraint using a full-scale rule of reason analysis.</a:t>
            </a:r>
            <a:r>
              <a:rPr lang="en-US" sz="2000" dirty="0">
                <a:cs typeface="Times New Roman" pitchFamily="18" charset="0"/>
              </a:rPr>
              <a:t> </a:t>
            </a:r>
            <a:r>
              <a:rPr lang="en-US" sz="2000" i="1" dirty="0">
                <a:solidFill>
                  <a:srgbClr val="0070C0"/>
                </a:solidFill>
                <a:cs typeface="Times New Roman" pitchFamily="18" charset="0"/>
              </a:rPr>
              <a:t>Brown University </a:t>
            </a:r>
            <a:r>
              <a:rPr lang="en-US" sz="2000" dirty="0">
                <a:solidFill>
                  <a:srgbClr val="0070C0"/>
                </a:solidFill>
                <a:cs typeface="Times New Roman" pitchFamily="18" charset="0"/>
              </a:rPr>
              <a:t>(3d Cir. 1993)</a:t>
            </a:r>
            <a:br>
              <a:rPr lang="en-US" sz="2000" dirty="0">
                <a:cs typeface="Times New Roman" pitchFamily="18" charset="0"/>
              </a:rPr>
            </a:br>
            <a:endParaRPr lang="en-US" sz="2000" dirty="0">
              <a:cs typeface="Times New Roman" pitchFamily="18" charset="0"/>
            </a:endParaRPr>
          </a:p>
          <a:p>
            <a:r>
              <a:rPr lang="en-US" sz="2000" dirty="0">
                <a:cs typeface="Times New Roman" pitchFamily="18" charset="0"/>
              </a:rPr>
              <a:t>“There are certain agreements or practices which because of their pernicious effect on competition and lack of any redeeming virtue are </a:t>
            </a:r>
            <a:r>
              <a:rPr lang="en-US" sz="2000" i="1" dirty="0">
                <a:solidFill>
                  <a:srgbClr val="C00000"/>
                </a:solidFill>
                <a:cs typeface="Times New Roman" pitchFamily="18" charset="0"/>
              </a:rPr>
              <a:t>conclusively presumed to be unreasonable</a:t>
            </a:r>
            <a:r>
              <a:rPr lang="en-US" sz="2000" dirty="0">
                <a:solidFill>
                  <a:srgbClr val="C00000"/>
                </a:solidFill>
                <a:cs typeface="Times New Roman" pitchFamily="18" charset="0"/>
              </a:rPr>
              <a:t> </a:t>
            </a:r>
            <a:r>
              <a:rPr lang="en-US" sz="2000" dirty="0">
                <a:cs typeface="Times New Roman" pitchFamily="18" charset="0"/>
              </a:rPr>
              <a:t>and therefore illegal without elaborate inquiry as to the precise harm they have caused or the business excuse for their use….” </a:t>
            </a:r>
            <a:r>
              <a:rPr lang="en-US" sz="2000" i="1" dirty="0">
                <a:solidFill>
                  <a:srgbClr val="0070C0"/>
                </a:solidFill>
                <a:cs typeface="Times New Roman" pitchFamily="18" charset="0"/>
              </a:rPr>
              <a:t>Northern Pacific </a:t>
            </a:r>
            <a:r>
              <a:rPr lang="en-US" sz="2000" dirty="0">
                <a:solidFill>
                  <a:srgbClr val="0070C0"/>
                </a:solidFill>
                <a:cs typeface="Times New Roman" pitchFamily="18" charset="0"/>
              </a:rPr>
              <a:t>(1958)</a:t>
            </a:r>
            <a:r>
              <a:rPr lang="en-US" sz="2000" dirty="0">
                <a:cs typeface="Times New Roman" pitchFamily="18" charset="0"/>
              </a:rPr>
              <a:t>. </a:t>
            </a:r>
            <a:br>
              <a:rPr lang="en-US" sz="2000" dirty="0">
                <a:cs typeface="Times New Roman" pitchFamily="18" charset="0"/>
              </a:rPr>
            </a:br>
            <a:endParaRPr lang="en-US" sz="2000" dirty="0">
              <a:cs typeface="Times New Roman" pitchFamily="18" charset="0"/>
            </a:endParaRPr>
          </a:p>
          <a:p>
            <a:endParaRPr lang="en-US" sz="2400" dirty="0">
              <a:cs typeface="Times New Roman" pitchFamily="18" charset="0"/>
            </a:endParaRPr>
          </a:p>
          <a:p>
            <a:pPr lvl="1"/>
            <a:endParaRPr lang="en-US" sz="1800" dirty="0">
              <a:cs typeface="Times New Roman" pitchFamily="18" charset="0"/>
            </a:endParaRPr>
          </a:p>
          <a:p>
            <a:pPr marL="0" indent="0">
              <a:buNone/>
            </a:pPr>
            <a:endParaRPr lang="en-US" sz="3200" dirty="0"/>
          </a:p>
        </p:txBody>
      </p:sp>
      <p:sp>
        <p:nvSpPr>
          <p:cNvPr id="5" name="Slide Number Placeholder 4">
            <a:extLst>
              <a:ext uri="{FF2B5EF4-FFF2-40B4-BE49-F238E27FC236}">
                <a16:creationId xmlns:a16="http://schemas.microsoft.com/office/drawing/2014/main" id="{9265B950-D0D4-4A25-9958-7D4A5ED1C29E}"/>
              </a:ext>
            </a:extLst>
          </p:cNvPr>
          <p:cNvSpPr>
            <a:spLocks noGrp="1"/>
          </p:cNvSpPr>
          <p:nvPr>
            <p:ph type="sldNum" sz="quarter" idx="12"/>
          </p:nvPr>
        </p:nvSpPr>
        <p:spPr/>
        <p:txBody>
          <a:bodyPr/>
          <a:lstStyle/>
          <a:p>
            <a:fld id="{041AE103-95A6-49DF-8499-CE7ADA77459E}" type="slidenum">
              <a:rPr lang="en-US" smtClean="0"/>
              <a:t>23</a:t>
            </a:fld>
            <a:endParaRPr lang="en-US"/>
          </a:p>
        </p:txBody>
      </p:sp>
    </p:spTree>
    <p:extLst>
      <p:ext uri="{BB962C8B-B14F-4D97-AF65-F5344CB8AC3E}">
        <p14:creationId xmlns:p14="http://schemas.microsoft.com/office/powerpoint/2010/main" val="117307808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10E29D-5609-4A12-AD48-5167CB5568A2}"/>
              </a:ext>
            </a:extLst>
          </p:cNvPr>
          <p:cNvSpPr>
            <a:spLocks noGrp="1"/>
          </p:cNvSpPr>
          <p:nvPr>
            <p:ph type="title"/>
          </p:nvPr>
        </p:nvSpPr>
        <p:spPr/>
        <p:txBody>
          <a:bodyPr>
            <a:normAutofit/>
          </a:bodyPr>
          <a:lstStyle/>
          <a:p>
            <a:r>
              <a:rPr lang="en-US" sz="3200" dirty="0"/>
              <a:t>Side Bar: </a:t>
            </a:r>
            <a:r>
              <a:rPr lang="en-US" sz="3200" i="1" dirty="0"/>
              <a:t>NCAA’s </a:t>
            </a:r>
            <a:r>
              <a:rPr lang="en-US" dirty="0"/>
              <a:t>Additional Important Contribution </a:t>
            </a:r>
            <a:r>
              <a:rPr lang="en-US" sz="3200" dirty="0"/>
              <a:t>to Antitrust Analysis</a:t>
            </a:r>
          </a:p>
        </p:txBody>
      </p:sp>
      <p:sp>
        <p:nvSpPr>
          <p:cNvPr id="3" name="Content Placeholder 2">
            <a:extLst>
              <a:ext uri="{FF2B5EF4-FFF2-40B4-BE49-F238E27FC236}">
                <a16:creationId xmlns:a16="http://schemas.microsoft.com/office/drawing/2014/main" id="{1990F17F-F4C6-43FD-AE9E-4E15F84984C6}"/>
              </a:ext>
            </a:extLst>
          </p:cNvPr>
          <p:cNvSpPr>
            <a:spLocks noGrp="1"/>
          </p:cNvSpPr>
          <p:nvPr>
            <p:ph idx="1"/>
          </p:nvPr>
        </p:nvSpPr>
        <p:spPr>
          <a:xfrm>
            <a:off x="838200" y="1709738"/>
            <a:ext cx="10515600" cy="4879598"/>
          </a:xfrm>
        </p:spPr>
        <p:txBody>
          <a:bodyPr>
            <a:normAutofit fontScale="92500" lnSpcReduction="10000"/>
          </a:bodyPr>
          <a:lstStyle/>
          <a:p>
            <a:r>
              <a:rPr lang="en-US" sz="2400" dirty="0"/>
              <a:t>Court makes the additional point that </a:t>
            </a:r>
            <a:r>
              <a:rPr lang="en-US" sz="2400" dirty="0">
                <a:solidFill>
                  <a:srgbClr val="C00000"/>
                </a:solidFill>
              </a:rPr>
              <a:t>“direct evidence” of anticompetitive effects (harms) obviates the need to prove likely market power by defining the market and calculating high market shares</a:t>
            </a:r>
          </a:p>
          <a:p>
            <a:r>
              <a:rPr lang="en-US" sz="2400" dirty="0">
                <a:solidFill>
                  <a:srgbClr val="C00000"/>
                </a:solidFill>
              </a:rPr>
              <a:t>Direct evidence of anticompetitive effects is proof of market power</a:t>
            </a:r>
          </a:p>
          <a:p>
            <a:pPr lvl="1"/>
            <a:r>
              <a:rPr lang="en-US" sz="2000" dirty="0">
                <a:solidFill>
                  <a:srgbClr val="C00000"/>
                </a:solidFill>
              </a:rPr>
              <a:t>Absent market power, there would not be anticompetitive effects</a:t>
            </a:r>
          </a:p>
          <a:p>
            <a:pPr lvl="1"/>
            <a:r>
              <a:rPr lang="en-US" sz="2000" dirty="0">
                <a:solidFill>
                  <a:srgbClr val="C00000"/>
                </a:solidFill>
              </a:rPr>
              <a:t>Economist (and fellow travelers) prefer direct evidence because inferring market power from market definition and market shares is a highly imperfect process</a:t>
            </a:r>
          </a:p>
          <a:p>
            <a:r>
              <a:rPr lang="en-US" sz="2400" dirty="0"/>
              <a:t>This approach is also followed (and reinforced) in the </a:t>
            </a:r>
            <a:r>
              <a:rPr lang="en-US" sz="2400" i="1" dirty="0"/>
              <a:t>Indiana Federation of Dentists </a:t>
            </a:r>
            <a:r>
              <a:rPr lang="en-US" sz="2400" dirty="0"/>
              <a:t>(1987) horizontal restraints cases.  </a:t>
            </a:r>
            <a:r>
              <a:rPr lang="en-US" sz="2400" b="1" i="1" dirty="0">
                <a:solidFill>
                  <a:srgbClr val="00B0F0"/>
                </a:solidFill>
              </a:rPr>
              <a:t>(See quote p. 207)</a:t>
            </a:r>
          </a:p>
          <a:p>
            <a:r>
              <a:rPr lang="en-US" sz="2400" dirty="0"/>
              <a:t>But as we will see, this approach was rejected in </a:t>
            </a:r>
            <a:r>
              <a:rPr lang="en-US" sz="2400" i="1" dirty="0"/>
              <a:t>American Express </a:t>
            </a:r>
            <a:r>
              <a:rPr lang="en-US" sz="2400" dirty="0"/>
              <a:t>(2018) for vertical agreements </a:t>
            </a:r>
          </a:p>
          <a:p>
            <a:pPr lvl="1"/>
            <a:r>
              <a:rPr lang="en-US" sz="2000" dirty="0"/>
              <a:t>Court distinguished horizontal vs vertical restraints </a:t>
            </a:r>
          </a:p>
          <a:p>
            <a:pPr lvl="1"/>
            <a:r>
              <a:rPr lang="en-US" sz="2000" dirty="0"/>
              <a:t>This was an erroneous step backwards in the view of the Dissent and many commentators (including me)</a:t>
            </a:r>
          </a:p>
          <a:p>
            <a:pPr lvl="1"/>
            <a:r>
              <a:rPr lang="en-US" sz="2000" dirty="0"/>
              <a:t>See </a:t>
            </a:r>
            <a:r>
              <a:rPr lang="en-US" sz="2000" i="1" dirty="0"/>
              <a:t>Amex Sidebar </a:t>
            </a:r>
            <a:r>
              <a:rPr lang="en-US" sz="2000" dirty="0"/>
              <a:t>assigned for Topic 6, but we will discuss in detail in Topic 26</a:t>
            </a:r>
          </a:p>
        </p:txBody>
      </p:sp>
      <p:sp>
        <p:nvSpPr>
          <p:cNvPr id="5" name="Slide Number Placeholder 4">
            <a:extLst>
              <a:ext uri="{FF2B5EF4-FFF2-40B4-BE49-F238E27FC236}">
                <a16:creationId xmlns:a16="http://schemas.microsoft.com/office/drawing/2014/main" id="{832C1028-EDB6-4628-91B6-5DD7C799A340}"/>
              </a:ext>
            </a:extLst>
          </p:cNvPr>
          <p:cNvSpPr>
            <a:spLocks noGrp="1"/>
          </p:cNvSpPr>
          <p:nvPr>
            <p:ph type="sldNum" sz="quarter" idx="12"/>
          </p:nvPr>
        </p:nvSpPr>
        <p:spPr/>
        <p:txBody>
          <a:bodyPr/>
          <a:lstStyle/>
          <a:p>
            <a:fld id="{041AE103-95A6-49DF-8499-CE7ADA77459E}" type="slidenum">
              <a:rPr lang="en-US" smtClean="0"/>
              <a:t>24</a:t>
            </a:fld>
            <a:endParaRPr lang="en-US"/>
          </a:p>
        </p:txBody>
      </p:sp>
    </p:spTree>
    <p:extLst>
      <p:ext uri="{BB962C8B-B14F-4D97-AF65-F5344CB8AC3E}">
        <p14:creationId xmlns:p14="http://schemas.microsoft.com/office/powerpoint/2010/main" val="108375101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1F63AC-B0B1-4C41-AD21-B5B852535759}"/>
              </a:ext>
            </a:extLst>
          </p:cNvPr>
          <p:cNvSpPr>
            <a:spLocks noGrp="1"/>
          </p:cNvSpPr>
          <p:nvPr>
            <p:ph type="title"/>
          </p:nvPr>
        </p:nvSpPr>
        <p:spPr/>
        <p:txBody>
          <a:bodyPr/>
          <a:lstStyle/>
          <a:p>
            <a:r>
              <a:rPr lang="en-US" dirty="0"/>
              <a:t>Direct Evidence of Actual Harm:</a:t>
            </a:r>
            <a:br>
              <a:rPr lang="en-US" dirty="0"/>
            </a:br>
            <a:r>
              <a:rPr lang="en-US" dirty="0"/>
              <a:t>Indiana Fed of Dentists (1986) </a:t>
            </a:r>
            <a:r>
              <a:rPr lang="en-US" sz="2400" b="1" i="1" dirty="0">
                <a:solidFill>
                  <a:srgbClr val="00B0F0"/>
                </a:solidFill>
              </a:rPr>
              <a:t>(p. 207)</a:t>
            </a:r>
            <a:endParaRPr lang="en-US" b="1" i="1" dirty="0">
              <a:solidFill>
                <a:srgbClr val="00B0F0"/>
              </a:solidFill>
            </a:endParaRPr>
          </a:p>
        </p:txBody>
      </p:sp>
      <p:sp>
        <p:nvSpPr>
          <p:cNvPr id="3" name="Content Placeholder 2">
            <a:extLst>
              <a:ext uri="{FF2B5EF4-FFF2-40B4-BE49-F238E27FC236}">
                <a16:creationId xmlns:a16="http://schemas.microsoft.com/office/drawing/2014/main" id="{7293CFB0-8BA6-4525-BFD8-CD292CF05C06}"/>
              </a:ext>
            </a:extLst>
          </p:cNvPr>
          <p:cNvSpPr>
            <a:spLocks noGrp="1"/>
          </p:cNvSpPr>
          <p:nvPr>
            <p:ph idx="1"/>
          </p:nvPr>
        </p:nvSpPr>
        <p:spPr/>
        <p:txBody>
          <a:bodyPr>
            <a:normAutofit/>
          </a:bodyPr>
          <a:lstStyle/>
          <a:p>
            <a:pPr marL="0" indent="0" algn="l">
              <a:buNone/>
            </a:pPr>
            <a:r>
              <a:rPr lang="en-US" sz="2000" b="0" i="0" u="none" strike="noStrike" baseline="0" dirty="0">
                <a:latin typeface="TimesNewRomanPSMT"/>
              </a:rPr>
              <a:t>Since the purpose of the inquiries into market definition and market power is to determine whether an arrangement has the potential for genuine adverse effects on competition, </a:t>
            </a:r>
            <a:r>
              <a:rPr lang="en-US" sz="2000" b="1" i="0" u="none" strike="noStrike" baseline="0" dirty="0">
                <a:solidFill>
                  <a:srgbClr val="C00000"/>
                </a:solidFill>
                <a:latin typeface="TimesNewRomanPSMT"/>
              </a:rPr>
              <a:t>“proof of actual detrimental effects, such as a reduction of output,” can obviate the need for an inquiry into market power, which is but a “surrogate for detrimental effects.” </a:t>
            </a:r>
            <a:br>
              <a:rPr lang="en-US" sz="2000" b="1" i="0" u="none" strike="noStrike" baseline="0" dirty="0">
                <a:solidFill>
                  <a:srgbClr val="C00000"/>
                </a:solidFill>
                <a:latin typeface="TimesNewRomanPSMT"/>
              </a:rPr>
            </a:br>
            <a:endParaRPr lang="en-US" sz="2000" b="1" i="0" u="none" strike="noStrike" baseline="0" dirty="0">
              <a:solidFill>
                <a:srgbClr val="C00000"/>
              </a:solidFill>
              <a:latin typeface="TimesNewRomanPSMT"/>
            </a:endParaRPr>
          </a:p>
          <a:p>
            <a:pPr marL="0" indent="0" algn="l">
              <a:buNone/>
            </a:pPr>
            <a:r>
              <a:rPr lang="en-US" sz="2000" b="0" i="0" u="none" strike="noStrike" baseline="0" dirty="0">
                <a:latin typeface="TimesNewRomanPSMT"/>
              </a:rPr>
              <a:t>In this case, we conclude that the finding of actual, sustained adverse effects on competition in those areas where IFD dentists predominated, viewed in light of the reality that markets for dental services tend to be relatively localized, is legally sufficient to support a finding that the challenged restraint was unreasonable even in the absence of elaborate market analysis.”</a:t>
            </a:r>
            <a:endParaRPr lang="en-US" sz="3200" dirty="0"/>
          </a:p>
        </p:txBody>
      </p:sp>
      <p:sp>
        <p:nvSpPr>
          <p:cNvPr id="4" name="Slide Number Placeholder 3">
            <a:extLst>
              <a:ext uri="{FF2B5EF4-FFF2-40B4-BE49-F238E27FC236}">
                <a16:creationId xmlns:a16="http://schemas.microsoft.com/office/drawing/2014/main" id="{7FEC7BDD-4032-42F8-9F5D-9CACAC706325}"/>
              </a:ext>
            </a:extLst>
          </p:cNvPr>
          <p:cNvSpPr>
            <a:spLocks noGrp="1"/>
          </p:cNvSpPr>
          <p:nvPr>
            <p:ph type="sldNum" sz="quarter" idx="12"/>
          </p:nvPr>
        </p:nvSpPr>
        <p:spPr/>
        <p:txBody>
          <a:bodyPr/>
          <a:lstStyle/>
          <a:p>
            <a:fld id="{041AE103-95A6-49DF-8499-CE7ADA77459E}" type="slidenum">
              <a:rPr lang="en-US" smtClean="0"/>
              <a:t>25</a:t>
            </a:fld>
            <a:endParaRPr lang="en-US"/>
          </a:p>
        </p:txBody>
      </p:sp>
    </p:spTree>
    <p:extLst>
      <p:ext uri="{BB962C8B-B14F-4D97-AF65-F5344CB8AC3E}">
        <p14:creationId xmlns:p14="http://schemas.microsoft.com/office/powerpoint/2010/main" val="208711126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F293C5-23C1-4C99-BA4C-802380EA9ABE}"/>
              </a:ext>
            </a:extLst>
          </p:cNvPr>
          <p:cNvSpPr>
            <a:spLocks noGrp="1"/>
          </p:cNvSpPr>
          <p:nvPr>
            <p:ph type="title"/>
          </p:nvPr>
        </p:nvSpPr>
        <p:spPr/>
        <p:txBody>
          <a:bodyPr/>
          <a:lstStyle/>
          <a:p>
            <a:pPr algn="ctr"/>
            <a:r>
              <a:rPr lang="en-US" sz="3600" i="1" dirty="0"/>
              <a:t>Cal Dental (1999) </a:t>
            </a:r>
            <a:r>
              <a:rPr lang="en-US" sz="2800" b="1" i="1" dirty="0">
                <a:solidFill>
                  <a:srgbClr val="00B0F0"/>
                </a:solidFill>
              </a:rPr>
              <a:t>(p. 210)</a:t>
            </a:r>
            <a:r>
              <a:rPr lang="en-US" sz="3600" i="1" dirty="0"/>
              <a:t> </a:t>
            </a:r>
            <a:br>
              <a:rPr lang="en-US" sz="3600" i="1" dirty="0"/>
            </a:br>
            <a:r>
              <a:rPr lang="en-US" sz="3600" dirty="0"/>
              <a:t>Drills Down and Complicates the Analysis:	</a:t>
            </a:r>
            <a:br>
              <a:rPr lang="en-US" sz="3600" dirty="0"/>
            </a:br>
            <a:r>
              <a:rPr lang="en-US" sz="3600" dirty="0">
                <a:solidFill>
                  <a:srgbClr val="C00000"/>
                </a:solidFill>
              </a:rPr>
              <a:t>“An Enquiry Meet for the Case”</a:t>
            </a:r>
            <a:endParaRPr lang="en-US" dirty="0">
              <a:solidFill>
                <a:srgbClr val="C00000"/>
              </a:solidFill>
            </a:endParaRPr>
          </a:p>
        </p:txBody>
      </p:sp>
      <p:sp>
        <p:nvSpPr>
          <p:cNvPr id="3" name="Text Placeholder 2">
            <a:extLst>
              <a:ext uri="{FF2B5EF4-FFF2-40B4-BE49-F238E27FC236}">
                <a16:creationId xmlns:a16="http://schemas.microsoft.com/office/drawing/2014/main" id="{B9A473FE-2631-4454-BC8A-B8656B5EA797}"/>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4E8D91DC-8701-47F6-A6E2-2FC728F56701}"/>
              </a:ext>
            </a:extLst>
          </p:cNvPr>
          <p:cNvSpPr>
            <a:spLocks noGrp="1"/>
          </p:cNvSpPr>
          <p:nvPr>
            <p:ph type="sldNum" sz="quarter" idx="12"/>
          </p:nvPr>
        </p:nvSpPr>
        <p:spPr/>
        <p:txBody>
          <a:bodyPr/>
          <a:lstStyle/>
          <a:p>
            <a:fld id="{041AE103-95A6-49DF-8499-CE7ADA77459E}" type="slidenum">
              <a:rPr lang="en-US" smtClean="0"/>
              <a:t>26</a:t>
            </a:fld>
            <a:endParaRPr lang="en-US"/>
          </a:p>
        </p:txBody>
      </p:sp>
    </p:spTree>
    <p:extLst>
      <p:ext uri="{BB962C8B-B14F-4D97-AF65-F5344CB8AC3E}">
        <p14:creationId xmlns:p14="http://schemas.microsoft.com/office/powerpoint/2010/main" val="416674263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450DBF-A758-40E4-BC80-C074863FC3C1}"/>
              </a:ext>
            </a:extLst>
          </p:cNvPr>
          <p:cNvSpPr>
            <a:spLocks noGrp="1"/>
          </p:cNvSpPr>
          <p:nvPr>
            <p:ph type="title"/>
          </p:nvPr>
        </p:nvSpPr>
        <p:spPr/>
        <p:txBody>
          <a:bodyPr/>
          <a:lstStyle/>
          <a:p>
            <a:r>
              <a:rPr lang="en-US" dirty="0"/>
              <a:t>Cal Dental Summary </a:t>
            </a:r>
          </a:p>
        </p:txBody>
      </p:sp>
      <p:sp>
        <p:nvSpPr>
          <p:cNvPr id="3" name="Content Placeholder 2">
            <a:extLst>
              <a:ext uri="{FF2B5EF4-FFF2-40B4-BE49-F238E27FC236}">
                <a16:creationId xmlns:a16="http://schemas.microsoft.com/office/drawing/2014/main" id="{F1FF0BA1-6E08-45C6-BA37-AC2F49826BC4}"/>
              </a:ext>
            </a:extLst>
          </p:cNvPr>
          <p:cNvSpPr>
            <a:spLocks noGrp="1"/>
          </p:cNvSpPr>
          <p:nvPr>
            <p:ph idx="1"/>
          </p:nvPr>
        </p:nvSpPr>
        <p:spPr>
          <a:xfrm>
            <a:off x="638175" y="1689100"/>
            <a:ext cx="8752405" cy="4667250"/>
          </a:xfrm>
        </p:spPr>
        <p:txBody>
          <a:bodyPr>
            <a:normAutofit fontScale="85000" lnSpcReduction="20000"/>
          </a:bodyPr>
          <a:lstStyle/>
          <a:p>
            <a:r>
              <a:rPr lang="en-US" dirty="0"/>
              <a:t>Code of Ethics (like </a:t>
            </a:r>
            <a:r>
              <a:rPr lang="en-US" i="1" dirty="0" err="1"/>
              <a:t>NSPE</a:t>
            </a:r>
            <a:r>
              <a:rPr lang="en-US" dirty="0"/>
              <a:t>)</a:t>
            </a:r>
          </a:p>
          <a:p>
            <a:r>
              <a:rPr lang="en-US" dirty="0"/>
              <a:t>Advertising Restrictions </a:t>
            </a:r>
          </a:p>
          <a:p>
            <a:r>
              <a:rPr lang="en-US" dirty="0"/>
              <a:t>Alleged procompetitive goal </a:t>
            </a:r>
          </a:p>
          <a:p>
            <a:pPr lvl="1"/>
            <a:r>
              <a:rPr lang="en-US" dirty="0"/>
              <a:t>Protect poorly informed patients</a:t>
            </a:r>
          </a:p>
          <a:p>
            <a:pPr lvl="1"/>
            <a:r>
              <a:rPr lang="en-US" dirty="0"/>
              <a:t>Prevent false and misleading advertising by Dentists</a:t>
            </a:r>
          </a:p>
          <a:p>
            <a:r>
              <a:rPr lang="en-US" dirty="0"/>
              <a:t>FTC Findings (affirmed by 9</a:t>
            </a:r>
            <a:r>
              <a:rPr lang="en-US" baseline="30000" dirty="0"/>
              <a:t>th</a:t>
            </a:r>
            <a:r>
              <a:rPr lang="en-US" dirty="0"/>
              <a:t> Cir)</a:t>
            </a:r>
          </a:p>
          <a:p>
            <a:pPr lvl="1"/>
            <a:r>
              <a:rPr lang="en-US" dirty="0"/>
              <a:t>Restrictions overly broad (see fn. 1-2)</a:t>
            </a:r>
          </a:p>
          <a:p>
            <a:pPr lvl="1"/>
            <a:r>
              <a:rPr lang="en-US" dirty="0">
                <a:latin typeface="+mj-lt"/>
              </a:rPr>
              <a:t>Restrictions r</a:t>
            </a:r>
            <a:r>
              <a:rPr lang="en-US" dirty="0"/>
              <a:t>educe/eliminate truthful </a:t>
            </a:r>
            <a:r>
              <a:rPr lang="en-US" b="1" dirty="0"/>
              <a:t>advertising</a:t>
            </a:r>
            <a:r>
              <a:rPr lang="en-US" dirty="0"/>
              <a:t> </a:t>
            </a:r>
          </a:p>
          <a:p>
            <a:pPr marL="457200" lvl="1" indent="0">
              <a:buNone/>
            </a:pPr>
            <a:r>
              <a:rPr lang="en-US" u="sng" dirty="0">
                <a:solidFill>
                  <a:srgbClr val="C00000"/>
                </a:solidFill>
                <a:latin typeface="+mj-lt"/>
              </a:rPr>
              <a:t>9</a:t>
            </a:r>
            <a:r>
              <a:rPr lang="en-US" u="sng" baseline="30000" dirty="0">
                <a:solidFill>
                  <a:srgbClr val="C00000"/>
                </a:solidFill>
                <a:latin typeface="+mj-lt"/>
              </a:rPr>
              <a:t>th</a:t>
            </a:r>
            <a:r>
              <a:rPr lang="en-US" u="sng" dirty="0">
                <a:solidFill>
                  <a:srgbClr val="C00000"/>
                </a:solidFill>
                <a:latin typeface="+mj-lt"/>
              </a:rPr>
              <a:t> Circuit concluded</a:t>
            </a:r>
            <a:r>
              <a:rPr lang="en-US" dirty="0">
                <a:solidFill>
                  <a:srgbClr val="C00000"/>
                </a:solidFill>
                <a:latin typeface="+mj-lt"/>
              </a:rPr>
              <a:t>: </a:t>
            </a:r>
            <a:r>
              <a:rPr lang="en-US" b="0" i="0" u="none" strike="noStrike" baseline="0" dirty="0">
                <a:solidFill>
                  <a:srgbClr val="C00000"/>
                </a:solidFill>
                <a:latin typeface="+mj-lt"/>
              </a:rPr>
              <a:t>“</a:t>
            </a:r>
            <a:r>
              <a:rPr lang="en-US" b="0" i="0" u="none" strike="noStrike" baseline="0" dirty="0" err="1">
                <a:solidFill>
                  <a:srgbClr val="C00000"/>
                </a:solidFill>
                <a:latin typeface="+mj-lt"/>
              </a:rPr>
              <a:t>CDA's</a:t>
            </a:r>
            <a:r>
              <a:rPr lang="en-US" b="0" i="0" u="none" strike="noStrike" baseline="0" dirty="0">
                <a:solidFill>
                  <a:srgbClr val="C00000"/>
                </a:solidFill>
                <a:latin typeface="+mj-lt"/>
              </a:rPr>
              <a:t> disclosure requirements appear to prohibit across-the-board discounts because it is simply infeasible to disclose all of the information that is required”</a:t>
            </a:r>
            <a:endParaRPr lang="en-US" dirty="0">
              <a:solidFill>
                <a:srgbClr val="C00000"/>
              </a:solidFill>
              <a:latin typeface="+mj-lt"/>
            </a:endParaRPr>
          </a:p>
          <a:p>
            <a:pPr lvl="1"/>
            <a:r>
              <a:rPr lang="en-US" dirty="0">
                <a:latin typeface="+mj-lt"/>
              </a:rPr>
              <a:t>Restrictions reduce </a:t>
            </a:r>
            <a:r>
              <a:rPr lang="en-US" dirty="0"/>
              <a:t>competition as a result</a:t>
            </a:r>
          </a:p>
          <a:p>
            <a:r>
              <a:rPr lang="en-US" dirty="0"/>
              <a:t>Supreme Court </a:t>
            </a:r>
            <a:r>
              <a:rPr lang="en-US" b="1" i="1" dirty="0"/>
              <a:t>(5-4 decision)</a:t>
            </a:r>
          </a:p>
          <a:p>
            <a:pPr lvl="1"/>
            <a:r>
              <a:rPr lang="en-US" sz="2800" i="1" dirty="0">
                <a:solidFill>
                  <a:srgbClr val="C00000"/>
                </a:solidFill>
              </a:rPr>
              <a:t>Deception concerns sufficient to warrant more in-depth review</a:t>
            </a:r>
          </a:p>
          <a:p>
            <a:pPr lvl="1"/>
            <a:r>
              <a:rPr lang="en-US" sz="2800" dirty="0"/>
              <a:t>Inappropriate to use an “overly quick” look</a:t>
            </a:r>
            <a:endParaRPr lang="en-US" dirty="0"/>
          </a:p>
          <a:p>
            <a:pPr lvl="1"/>
            <a:endParaRPr lang="en-US" dirty="0"/>
          </a:p>
        </p:txBody>
      </p:sp>
      <p:sp>
        <p:nvSpPr>
          <p:cNvPr id="4" name="Slide Number Placeholder 3">
            <a:extLst>
              <a:ext uri="{FF2B5EF4-FFF2-40B4-BE49-F238E27FC236}">
                <a16:creationId xmlns:a16="http://schemas.microsoft.com/office/drawing/2014/main" id="{F291F3FB-8584-4BB6-AFF0-59700FD2ABCE}"/>
              </a:ext>
            </a:extLst>
          </p:cNvPr>
          <p:cNvSpPr>
            <a:spLocks noGrp="1"/>
          </p:cNvSpPr>
          <p:nvPr>
            <p:ph type="sldNum" sz="quarter" idx="12"/>
          </p:nvPr>
        </p:nvSpPr>
        <p:spPr/>
        <p:txBody>
          <a:bodyPr/>
          <a:lstStyle/>
          <a:p>
            <a:fld id="{041AE103-95A6-49DF-8499-CE7ADA77459E}" type="slidenum">
              <a:rPr lang="en-US" smtClean="0"/>
              <a:t>27</a:t>
            </a:fld>
            <a:endParaRPr lang="en-US"/>
          </a:p>
        </p:txBody>
      </p:sp>
      <p:sp>
        <p:nvSpPr>
          <p:cNvPr id="5" name="Rectangle 4">
            <a:extLst>
              <a:ext uri="{FF2B5EF4-FFF2-40B4-BE49-F238E27FC236}">
                <a16:creationId xmlns:a16="http://schemas.microsoft.com/office/drawing/2014/main" id="{7F7F4A9D-7CB3-4152-BD15-F3EAA15C7F89}"/>
              </a:ext>
            </a:extLst>
          </p:cNvPr>
          <p:cNvSpPr/>
          <p:nvPr/>
        </p:nvSpPr>
        <p:spPr>
          <a:xfrm>
            <a:off x="9175032" y="4837550"/>
            <a:ext cx="2551911" cy="113331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Breyer joins (and leads) the liberal wing</a:t>
            </a:r>
          </a:p>
        </p:txBody>
      </p:sp>
      <p:cxnSp>
        <p:nvCxnSpPr>
          <p:cNvPr id="6" name="Straight Arrow Connector 5">
            <a:extLst>
              <a:ext uri="{FF2B5EF4-FFF2-40B4-BE49-F238E27FC236}">
                <a16:creationId xmlns:a16="http://schemas.microsoft.com/office/drawing/2014/main" id="{123F4125-A883-4B7A-831D-7C93A59FD329}"/>
              </a:ext>
            </a:extLst>
          </p:cNvPr>
          <p:cNvCxnSpPr>
            <a:cxnSpLocks/>
          </p:cNvCxnSpPr>
          <p:nvPr/>
        </p:nvCxnSpPr>
        <p:spPr>
          <a:xfrm flipH="1">
            <a:off x="6945330" y="5168899"/>
            <a:ext cx="2059236" cy="23530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Rectangle 7">
            <a:extLst>
              <a:ext uri="{FF2B5EF4-FFF2-40B4-BE49-F238E27FC236}">
                <a16:creationId xmlns:a16="http://schemas.microsoft.com/office/drawing/2014/main" id="{80636087-3E68-4812-BD4E-13220DB67B3B}"/>
              </a:ext>
            </a:extLst>
          </p:cNvPr>
          <p:cNvSpPr/>
          <p:nvPr/>
        </p:nvSpPr>
        <p:spPr>
          <a:xfrm>
            <a:off x="7835619" y="1775803"/>
            <a:ext cx="3352937" cy="173405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A case made for the FTC: Competition + Consumer Protection issues involving advertising</a:t>
            </a:r>
          </a:p>
        </p:txBody>
      </p:sp>
      <p:cxnSp>
        <p:nvCxnSpPr>
          <p:cNvPr id="9" name="Straight Arrow Connector 8">
            <a:extLst>
              <a:ext uri="{FF2B5EF4-FFF2-40B4-BE49-F238E27FC236}">
                <a16:creationId xmlns:a16="http://schemas.microsoft.com/office/drawing/2014/main" id="{CCC1A8A6-72F8-4B26-9B5E-7245835618B8}"/>
              </a:ext>
            </a:extLst>
          </p:cNvPr>
          <p:cNvCxnSpPr>
            <a:cxnSpLocks/>
          </p:cNvCxnSpPr>
          <p:nvPr/>
        </p:nvCxnSpPr>
        <p:spPr>
          <a:xfrm flipH="1" flipV="1">
            <a:off x="4932184" y="2239766"/>
            <a:ext cx="2722064" cy="23630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4199445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E47EDC11-42AA-4677-9647-3DF28E5FAF83}"/>
              </a:ext>
            </a:extLst>
          </p:cNvPr>
          <p:cNvSpPr>
            <a:spLocks noGrp="1"/>
          </p:cNvSpPr>
          <p:nvPr>
            <p:ph type="title"/>
          </p:nvPr>
        </p:nvSpPr>
        <p:spPr/>
        <p:txBody>
          <a:bodyPr/>
          <a:lstStyle/>
          <a:p>
            <a:r>
              <a:rPr lang="en-US" dirty="0"/>
              <a:t>Court’s Framework and Factual Conclusion </a:t>
            </a:r>
            <a:br>
              <a:rPr lang="en-US" dirty="0"/>
            </a:br>
            <a:r>
              <a:rPr lang="en-US" sz="2400" b="1" i="1" dirty="0">
                <a:solidFill>
                  <a:srgbClr val="00B0F0"/>
                </a:solidFill>
              </a:rPr>
              <a:t>(p. 212)</a:t>
            </a:r>
            <a:endParaRPr lang="en-US" b="1" i="1" dirty="0">
              <a:solidFill>
                <a:srgbClr val="00B0F0"/>
              </a:solidFill>
            </a:endParaRPr>
          </a:p>
        </p:txBody>
      </p:sp>
      <p:sp>
        <p:nvSpPr>
          <p:cNvPr id="6" name="Content Placeholder 5">
            <a:extLst>
              <a:ext uri="{FF2B5EF4-FFF2-40B4-BE49-F238E27FC236}">
                <a16:creationId xmlns:a16="http://schemas.microsoft.com/office/drawing/2014/main" id="{0CD7104C-8E37-4848-828F-B4D90A83EEB4}"/>
              </a:ext>
            </a:extLst>
          </p:cNvPr>
          <p:cNvSpPr>
            <a:spLocks noGrp="1"/>
          </p:cNvSpPr>
          <p:nvPr>
            <p:ph idx="1"/>
          </p:nvPr>
        </p:nvSpPr>
        <p:spPr>
          <a:xfrm>
            <a:off x="838200" y="1495424"/>
            <a:ext cx="6438899" cy="4702175"/>
          </a:xfrm>
        </p:spPr>
        <p:txBody>
          <a:bodyPr>
            <a:normAutofit lnSpcReduction="10000"/>
          </a:bodyPr>
          <a:lstStyle/>
          <a:p>
            <a:r>
              <a:rPr lang="en-US" sz="2400" b="0" i="0" u="none" strike="noStrike" baseline="0" dirty="0">
                <a:latin typeface="TimesNewRomanPSMT"/>
              </a:rPr>
              <a:t>“An abbreviated or “quick-look” analysis is appropriate when an observer with even a rudimentary understanding of economics could conclude that the </a:t>
            </a:r>
            <a:r>
              <a:rPr lang="en-US" sz="2400" b="0" i="0" u="none" strike="noStrike" baseline="0" dirty="0">
                <a:solidFill>
                  <a:srgbClr val="C00000"/>
                </a:solidFill>
                <a:latin typeface="TimesNewRomanPSMT"/>
              </a:rPr>
              <a:t>arrangements in question have an anticompetitive effect on customers and markets</a:t>
            </a:r>
            <a:r>
              <a:rPr lang="en-US" sz="2400" b="0" i="0" u="none" strike="noStrike" baseline="0" dirty="0">
                <a:latin typeface="TimesNewRomanPSMT"/>
              </a:rPr>
              <a:t>. See, </a:t>
            </a:r>
            <a:r>
              <a:rPr lang="en-US" sz="2400" b="0" i="1" u="none" strike="noStrike" baseline="0" dirty="0">
                <a:latin typeface="TimesNewRomanPS-ItalicMT"/>
              </a:rPr>
              <a:t>e.g., National Collegiate Athletic Assn. v. Board of Regents of Univ. of Okla., </a:t>
            </a:r>
            <a:r>
              <a:rPr lang="en-US" sz="2400" b="0" i="0" u="none" strike="noStrike" baseline="0" dirty="0">
                <a:latin typeface="TimesNewRomanPSMT"/>
              </a:rPr>
              <a:t>468 U.S. 85, 104 </a:t>
            </a:r>
            <a:r>
              <a:rPr lang="en-US" sz="2400" b="0" i="0" u="none" strike="noStrike" baseline="0" dirty="0" err="1">
                <a:latin typeface="TimesNewRomanPSMT"/>
              </a:rPr>
              <a:t>S.Ct</a:t>
            </a:r>
            <a:r>
              <a:rPr lang="en-US" sz="2400" b="0" i="0" u="none" strike="noStrike" baseline="0" dirty="0">
                <a:latin typeface="TimesNewRomanPSMT"/>
              </a:rPr>
              <a:t>. 2948, 82 L.Ed.2d 70.” </a:t>
            </a:r>
          </a:p>
          <a:p>
            <a:r>
              <a:rPr lang="en-US" sz="2400" b="0" i="0" u="none" strike="noStrike" baseline="0" dirty="0">
                <a:latin typeface="TimesNewRomanPSMT"/>
              </a:rPr>
              <a:t>“This case fails to present a situation in which the likelihood of anticompetitive effects is comparably obvious, for the </a:t>
            </a:r>
            <a:r>
              <a:rPr lang="en-US" sz="2400" b="0" i="0" u="none" strike="noStrike" baseline="0" dirty="0" err="1">
                <a:latin typeface="TimesNewRomanPSMT"/>
              </a:rPr>
              <a:t>CDA’s</a:t>
            </a:r>
            <a:r>
              <a:rPr lang="en-US" sz="2400" b="0" i="0" u="none" strike="noStrike" baseline="0" dirty="0">
                <a:latin typeface="TimesNewRomanPSMT"/>
              </a:rPr>
              <a:t> </a:t>
            </a:r>
            <a:r>
              <a:rPr lang="en-US" sz="2400" b="0" i="0" u="none" strike="noStrike" baseline="0" dirty="0">
                <a:solidFill>
                  <a:srgbClr val="C00000"/>
                </a:solidFill>
                <a:latin typeface="TimesNewRomanPSMT"/>
              </a:rPr>
              <a:t>advertising restrictions might plausibly be thought to have a net procompetitive effect or possibly no effect at all on competition</a:t>
            </a:r>
            <a:r>
              <a:rPr lang="en-US" sz="2400" b="0" i="0" u="none" strike="noStrike" baseline="0" dirty="0">
                <a:latin typeface="TimesNewRomanPSMT"/>
              </a:rPr>
              <a:t>.”</a:t>
            </a:r>
          </a:p>
          <a:p>
            <a:endParaRPr lang="en-US" sz="2400" dirty="0"/>
          </a:p>
        </p:txBody>
      </p:sp>
      <p:sp>
        <p:nvSpPr>
          <p:cNvPr id="4" name="Slide Number Placeholder 3">
            <a:extLst>
              <a:ext uri="{FF2B5EF4-FFF2-40B4-BE49-F238E27FC236}">
                <a16:creationId xmlns:a16="http://schemas.microsoft.com/office/drawing/2014/main" id="{9BF783D2-85DE-44AA-B5A5-46E0DAD829B8}"/>
              </a:ext>
            </a:extLst>
          </p:cNvPr>
          <p:cNvSpPr>
            <a:spLocks noGrp="1"/>
          </p:cNvSpPr>
          <p:nvPr>
            <p:ph type="sldNum" sz="quarter" idx="12"/>
          </p:nvPr>
        </p:nvSpPr>
        <p:spPr/>
        <p:txBody>
          <a:bodyPr/>
          <a:lstStyle/>
          <a:p>
            <a:fld id="{041AE103-95A6-49DF-8499-CE7ADA77459E}" type="slidenum">
              <a:rPr lang="en-US" smtClean="0"/>
              <a:t>28</a:t>
            </a:fld>
            <a:endParaRPr lang="en-US"/>
          </a:p>
        </p:txBody>
      </p:sp>
      <p:sp>
        <p:nvSpPr>
          <p:cNvPr id="7" name="Rectangle 6">
            <a:extLst>
              <a:ext uri="{FF2B5EF4-FFF2-40B4-BE49-F238E27FC236}">
                <a16:creationId xmlns:a16="http://schemas.microsoft.com/office/drawing/2014/main" id="{164AF266-A0DA-4DB6-8A42-61EF7D33ADD8}"/>
              </a:ext>
            </a:extLst>
          </p:cNvPr>
          <p:cNvSpPr/>
          <p:nvPr/>
        </p:nvSpPr>
        <p:spPr>
          <a:xfrm>
            <a:off x="9232901" y="4133850"/>
            <a:ext cx="2387600" cy="153670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sz="2000" b="1" dirty="0">
                <a:solidFill>
                  <a:srgbClr val="0070C0"/>
                </a:solidFill>
                <a:latin typeface="Times New Roman" panose="02020603050405020304" pitchFamily="18" charset="0"/>
                <a:cs typeface="Times New Roman" panose="02020603050405020304" pitchFamily="18" charset="0"/>
              </a:rPr>
              <a:t>Anticompetitive presumption is not supportable here</a:t>
            </a:r>
          </a:p>
        </p:txBody>
      </p:sp>
      <p:cxnSp>
        <p:nvCxnSpPr>
          <p:cNvPr id="8" name="Straight Arrow Connector 7">
            <a:extLst>
              <a:ext uri="{FF2B5EF4-FFF2-40B4-BE49-F238E27FC236}">
                <a16:creationId xmlns:a16="http://schemas.microsoft.com/office/drawing/2014/main" id="{55DF4B52-6C9C-4E2A-849B-C700E087A1AD}"/>
              </a:ext>
            </a:extLst>
          </p:cNvPr>
          <p:cNvCxnSpPr>
            <a:cxnSpLocks/>
          </p:cNvCxnSpPr>
          <p:nvPr/>
        </p:nvCxnSpPr>
        <p:spPr>
          <a:xfrm flipH="1">
            <a:off x="7645400" y="4572001"/>
            <a:ext cx="1333500" cy="533400"/>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F6313E7D-2778-45E1-AC4D-98418C082ABF}"/>
              </a:ext>
            </a:extLst>
          </p:cNvPr>
          <p:cNvSpPr/>
          <p:nvPr/>
        </p:nvSpPr>
        <p:spPr>
          <a:xfrm>
            <a:off x="8342722" y="647700"/>
            <a:ext cx="3704734" cy="256540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sz="2000" b="1" dirty="0">
                <a:solidFill>
                  <a:srgbClr val="0070C0"/>
                </a:solidFill>
                <a:latin typeface="Times New Roman" panose="02020603050405020304" pitchFamily="18" charset="0"/>
                <a:cs typeface="Times New Roman" panose="02020603050405020304" pitchFamily="18" charset="0"/>
              </a:rPr>
              <a:t>My interpretation: Abbreviated ROR if even a non-expert would conclude that the conduct is likely anticompetitive </a:t>
            </a:r>
            <a:br>
              <a:rPr lang="en-US" sz="2000" b="1" dirty="0">
                <a:solidFill>
                  <a:srgbClr val="0070C0"/>
                </a:solidFill>
                <a:latin typeface="Times New Roman" panose="02020603050405020304" pitchFamily="18" charset="0"/>
                <a:cs typeface="Times New Roman" panose="02020603050405020304" pitchFamily="18" charset="0"/>
              </a:rPr>
            </a:br>
            <a:r>
              <a:rPr lang="en-US" sz="2000" b="1" dirty="0">
                <a:solidFill>
                  <a:srgbClr val="0070C0"/>
                </a:solidFill>
                <a:latin typeface="Times New Roman" panose="02020603050405020304" pitchFamily="18" charset="0"/>
                <a:cs typeface="Times New Roman" panose="02020603050405020304" pitchFamily="18" charset="0"/>
              </a:rPr>
              <a:t>(i.e., apply an anticompetitive presumption) </a:t>
            </a:r>
          </a:p>
        </p:txBody>
      </p:sp>
      <p:cxnSp>
        <p:nvCxnSpPr>
          <p:cNvPr id="14" name="Straight Arrow Connector 13">
            <a:extLst>
              <a:ext uri="{FF2B5EF4-FFF2-40B4-BE49-F238E27FC236}">
                <a16:creationId xmlns:a16="http://schemas.microsoft.com/office/drawing/2014/main" id="{E7D4F170-496C-4050-AF39-D7A4DB75F8F2}"/>
              </a:ext>
            </a:extLst>
          </p:cNvPr>
          <p:cNvCxnSpPr>
            <a:cxnSpLocks/>
          </p:cNvCxnSpPr>
          <p:nvPr/>
        </p:nvCxnSpPr>
        <p:spPr>
          <a:xfrm flipH="1">
            <a:off x="7333922" y="1820154"/>
            <a:ext cx="777318" cy="220491"/>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1642601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215BE8-CBD1-46FA-B070-C0483EF07271}"/>
              </a:ext>
            </a:extLst>
          </p:cNvPr>
          <p:cNvSpPr>
            <a:spLocks noGrp="1"/>
          </p:cNvSpPr>
          <p:nvPr>
            <p:ph type="title"/>
          </p:nvPr>
        </p:nvSpPr>
        <p:spPr/>
        <p:txBody>
          <a:bodyPr/>
          <a:lstStyle/>
          <a:p>
            <a:r>
              <a:rPr lang="en-US" dirty="0"/>
              <a:t>Plausible Goal to Avoid False/Deceptive Ads by Professionals </a:t>
            </a:r>
            <a:r>
              <a:rPr lang="en-US" sz="2400" b="1" i="1" dirty="0">
                <a:solidFill>
                  <a:srgbClr val="00B0F0"/>
                </a:solidFill>
              </a:rPr>
              <a:t>(pp. 211-12)</a:t>
            </a:r>
            <a:endParaRPr lang="en-US" b="1" i="1" dirty="0">
              <a:solidFill>
                <a:srgbClr val="00B0F0"/>
              </a:solidFill>
            </a:endParaRPr>
          </a:p>
        </p:txBody>
      </p:sp>
      <p:sp>
        <p:nvSpPr>
          <p:cNvPr id="3" name="Content Placeholder 2">
            <a:extLst>
              <a:ext uri="{FF2B5EF4-FFF2-40B4-BE49-F238E27FC236}">
                <a16:creationId xmlns:a16="http://schemas.microsoft.com/office/drawing/2014/main" id="{E9947527-4301-4D65-A67C-6A89C21E764E}"/>
              </a:ext>
            </a:extLst>
          </p:cNvPr>
          <p:cNvSpPr>
            <a:spLocks noGrp="1"/>
          </p:cNvSpPr>
          <p:nvPr>
            <p:ph idx="1"/>
          </p:nvPr>
        </p:nvSpPr>
        <p:spPr>
          <a:xfrm>
            <a:off x="838200" y="1825625"/>
            <a:ext cx="7023100" cy="4351338"/>
          </a:xfrm>
        </p:spPr>
        <p:txBody>
          <a:bodyPr>
            <a:normAutofit fontScale="92500" lnSpcReduction="10000"/>
          </a:bodyPr>
          <a:lstStyle/>
          <a:p>
            <a:pPr marL="0" indent="0" algn="l">
              <a:buNone/>
            </a:pPr>
            <a:r>
              <a:rPr lang="en-US" sz="1800" b="0" i="0" u="none" strike="noStrike" baseline="0" dirty="0">
                <a:latin typeface="TimesNewRomanPSMT"/>
              </a:rPr>
              <a:t>“The discount and </a:t>
            </a:r>
            <a:r>
              <a:rPr lang="en-US" sz="1800" b="0" i="0" u="none" strike="noStrike" baseline="0" dirty="0" err="1">
                <a:latin typeface="TimesNewRomanPSMT"/>
              </a:rPr>
              <a:t>nondiscount</a:t>
            </a:r>
            <a:r>
              <a:rPr lang="en-US" sz="1800" b="0" i="0" u="none" strike="noStrike" baseline="0" dirty="0">
                <a:latin typeface="TimesNewRomanPSMT"/>
              </a:rPr>
              <a:t> advertising restrictions are, on their face, designed to avoid false or deceptive advertising in a market characterized by </a:t>
            </a:r>
            <a:r>
              <a:rPr lang="en-US" sz="1800" b="0" i="0" u="none" strike="noStrike" baseline="0" dirty="0">
                <a:solidFill>
                  <a:srgbClr val="C00000"/>
                </a:solidFill>
                <a:latin typeface="TimesNewRomanPSMT"/>
              </a:rPr>
              <a:t>striking disparities between the information available to the professional and the patient. </a:t>
            </a:r>
            <a:r>
              <a:rPr lang="en-US" sz="1800" b="0" i="0" u="none" strike="noStrike" baseline="0" dirty="0">
                <a:latin typeface="TimesNewRomanPSMT"/>
              </a:rPr>
              <a:t>The existence of significant challenges to informed </a:t>
            </a:r>
            <a:r>
              <a:rPr lang="en-US" sz="1800" b="0" i="0" u="none" strike="noStrike" baseline="0" dirty="0" err="1">
                <a:latin typeface="TimesNewRomanPSMT"/>
              </a:rPr>
              <a:t>decisionmaking</a:t>
            </a:r>
            <a:r>
              <a:rPr lang="en-US" sz="1800" b="0" i="0" u="none" strike="noStrike" baseline="0" dirty="0">
                <a:latin typeface="TimesNewRomanPSMT"/>
              </a:rPr>
              <a:t> by the customer for professional services suggests that advertising restrictions arguably protecting patients from misleading or irrelevant advertising </a:t>
            </a:r>
            <a:r>
              <a:rPr lang="en-US" sz="1800" b="0" i="0" u="none" strike="noStrike" baseline="0" dirty="0">
                <a:solidFill>
                  <a:srgbClr val="C00000"/>
                </a:solidFill>
                <a:latin typeface="TimesNewRomanPSMT"/>
              </a:rPr>
              <a:t>call for more than cursory treatment.”</a:t>
            </a:r>
          </a:p>
          <a:p>
            <a:pPr marL="0" indent="0" algn="l">
              <a:buNone/>
            </a:pPr>
            <a:r>
              <a:rPr lang="en-US" sz="1800" b="0" i="0" u="none" strike="noStrike" baseline="0" dirty="0">
                <a:latin typeface="TimesNewRomanPSMT"/>
              </a:rPr>
              <a:t>“The </a:t>
            </a:r>
            <a:r>
              <a:rPr lang="en-US" sz="1800" b="0" i="0" u="none" strike="noStrike" baseline="0" dirty="0" err="1">
                <a:latin typeface="TimesNewRomanPSMT"/>
              </a:rPr>
              <a:t>CDA's</a:t>
            </a:r>
            <a:r>
              <a:rPr lang="en-US" sz="1800" b="0" i="0" u="none" strike="noStrike" baseline="0" dirty="0">
                <a:latin typeface="TimesNewRomanPSMT"/>
              </a:rPr>
              <a:t> price advertising rule appears to reflect the prediction that any </a:t>
            </a:r>
            <a:r>
              <a:rPr lang="en-US" sz="1800" b="0" i="0" u="none" strike="noStrike" baseline="0" dirty="0">
                <a:solidFill>
                  <a:srgbClr val="C00000"/>
                </a:solidFill>
                <a:latin typeface="TimesNewRomanPSMT"/>
              </a:rPr>
              <a:t>costs to competition associated with eliminating across-the-board advertising will be outweighed by gains to consumer information </a:t>
            </a:r>
            <a:r>
              <a:rPr lang="en-US" sz="1800" b="0" i="0" u="none" strike="noStrike" baseline="0" dirty="0">
                <a:latin typeface="TimesNewRomanPSMT"/>
              </a:rPr>
              <a:t>created by discount advertising that is exact, accurate, and more easily verifiable.” </a:t>
            </a:r>
            <a:br>
              <a:rPr lang="en-US" sz="1800" b="0" i="0" u="none" strike="noStrike" baseline="0" dirty="0">
                <a:latin typeface="TimesNewRomanPSMT"/>
              </a:rPr>
            </a:br>
            <a:br>
              <a:rPr lang="en-US" sz="1800" b="0" i="0" u="none" strike="noStrike" baseline="0" dirty="0">
                <a:latin typeface="TimesNewRomanPSMT"/>
              </a:rPr>
            </a:br>
            <a:r>
              <a:rPr lang="en-US" sz="1800" b="0" i="0" u="none" strike="noStrike" baseline="0" dirty="0">
                <a:latin typeface="TimesNewRomanPSMT"/>
              </a:rPr>
              <a:t>“</a:t>
            </a:r>
            <a:r>
              <a:rPr lang="en-US" sz="1800" b="0" i="0" u="none" strike="noStrike" baseline="0" dirty="0">
                <a:solidFill>
                  <a:srgbClr val="C00000"/>
                </a:solidFill>
                <a:latin typeface="TimesNewRomanPSMT"/>
              </a:rPr>
              <a:t>This view may or may not be correct, but it is not implausible</a:t>
            </a:r>
            <a:r>
              <a:rPr lang="en-US" sz="1800" b="0" i="0" u="none" strike="noStrike" baseline="0" dirty="0">
                <a:latin typeface="TimesNewRomanPSMT"/>
              </a:rPr>
              <a:t>; and neither a court nor the Commission may initially dismiss it as presumptively wrong. </a:t>
            </a:r>
            <a:r>
              <a:rPr lang="en-US" sz="1800" b="0" i="0" u="none" strike="noStrike" baseline="0" dirty="0">
                <a:solidFill>
                  <a:srgbClr val="C00000"/>
                </a:solidFill>
                <a:latin typeface="TimesNewRomanPSMT"/>
              </a:rPr>
              <a:t>The </a:t>
            </a:r>
            <a:r>
              <a:rPr lang="en-US" sz="1800" b="0" i="0" u="none" strike="noStrike" baseline="0" dirty="0" err="1">
                <a:solidFill>
                  <a:srgbClr val="C00000"/>
                </a:solidFill>
                <a:latin typeface="TimesNewRomanPSMT"/>
              </a:rPr>
              <a:t>CDA’s</a:t>
            </a:r>
            <a:r>
              <a:rPr lang="en-US" sz="1800" b="0" i="0" u="none" strike="noStrike" baseline="0" dirty="0">
                <a:solidFill>
                  <a:srgbClr val="C00000"/>
                </a:solidFill>
                <a:latin typeface="TimesNewRomanPSMT"/>
              </a:rPr>
              <a:t> plausible explanation … that restricting unverifiable quality claims would have a procompetitive effect </a:t>
            </a:r>
            <a:r>
              <a:rPr lang="en-US" sz="1800" b="0" i="0" u="none" strike="noStrike" baseline="0" dirty="0">
                <a:latin typeface="TimesNewRomanPSMT"/>
              </a:rPr>
              <a:t>by preventing misleading or false claims that distort the market, likewise rules out the Ninth Circuit’s use of abbreviated rule-of-reason analysis for those restrictions. </a:t>
            </a:r>
            <a:r>
              <a:rPr lang="en-US" sz="1800" b="0" i="0" u="none" strike="noStrike" baseline="0" dirty="0">
                <a:solidFill>
                  <a:srgbClr val="C00000"/>
                </a:solidFill>
                <a:latin typeface="TimesNewRomanPSMT"/>
              </a:rPr>
              <a:t>The obvious anticompetitive effect that triggers such analysis has not been shown</a:t>
            </a:r>
            <a:r>
              <a:rPr lang="en-US" sz="1800" b="0" i="0" u="none" strike="noStrike" baseline="0" dirty="0">
                <a:latin typeface="TimesNewRomanPSMT"/>
              </a:rPr>
              <a:t>.”</a:t>
            </a:r>
            <a:endParaRPr lang="en-US" dirty="0"/>
          </a:p>
        </p:txBody>
      </p:sp>
      <p:sp>
        <p:nvSpPr>
          <p:cNvPr id="4" name="Slide Number Placeholder 3">
            <a:extLst>
              <a:ext uri="{FF2B5EF4-FFF2-40B4-BE49-F238E27FC236}">
                <a16:creationId xmlns:a16="http://schemas.microsoft.com/office/drawing/2014/main" id="{3E5F6CE4-399D-45D6-BC65-D4D04E12FB61}"/>
              </a:ext>
            </a:extLst>
          </p:cNvPr>
          <p:cNvSpPr>
            <a:spLocks noGrp="1"/>
          </p:cNvSpPr>
          <p:nvPr>
            <p:ph type="sldNum" sz="quarter" idx="12"/>
          </p:nvPr>
        </p:nvSpPr>
        <p:spPr/>
        <p:txBody>
          <a:bodyPr/>
          <a:lstStyle/>
          <a:p>
            <a:fld id="{041AE103-95A6-49DF-8499-CE7ADA77459E}" type="slidenum">
              <a:rPr lang="en-US" smtClean="0"/>
              <a:t>29</a:t>
            </a:fld>
            <a:endParaRPr lang="en-US"/>
          </a:p>
        </p:txBody>
      </p:sp>
      <p:sp>
        <p:nvSpPr>
          <p:cNvPr id="5" name="Rectangle 4">
            <a:extLst>
              <a:ext uri="{FF2B5EF4-FFF2-40B4-BE49-F238E27FC236}">
                <a16:creationId xmlns:a16="http://schemas.microsoft.com/office/drawing/2014/main" id="{C57471D7-4112-4D4F-A7D7-1F7C3AFD0D51}"/>
              </a:ext>
            </a:extLst>
          </p:cNvPr>
          <p:cNvSpPr/>
          <p:nvPr/>
        </p:nvSpPr>
        <p:spPr>
          <a:xfrm>
            <a:off x="9317054" y="1475926"/>
            <a:ext cx="2236325" cy="127683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Great disparity in information in professional context</a:t>
            </a:r>
          </a:p>
        </p:txBody>
      </p:sp>
      <p:cxnSp>
        <p:nvCxnSpPr>
          <p:cNvPr id="6" name="Straight Arrow Connector 5">
            <a:extLst>
              <a:ext uri="{FF2B5EF4-FFF2-40B4-BE49-F238E27FC236}">
                <a16:creationId xmlns:a16="http://schemas.microsoft.com/office/drawing/2014/main" id="{194D2986-D14E-412F-82E7-1AF3F6F7FC61}"/>
              </a:ext>
            </a:extLst>
          </p:cNvPr>
          <p:cNvCxnSpPr>
            <a:cxnSpLocks/>
          </p:cNvCxnSpPr>
          <p:nvPr/>
        </p:nvCxnSpPr>
        <p:spPr>
          <a:xfrm flipH="1">
            <a:off x="7531100" y="2304922"/>
            <a:ext cx="1785954" cy="29802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7" name="Rectangle 6">
            <a:extLst>
              <a:ext uri="{FF2B5EF4-FFF2-40B4-BE49-F238E27FC236}">
                <a16:creationId xmlns:a16="http://schemas.microsoft.com/office/drawing/2014/main" id="{FE4173D0-4CE2-41C5-877C-C5B490A15A76}"/>
              </a:ext>
            </a:extLst>
          </p:cNvPr>
          <p:cNvSpPr/>
          <p:nvPr/>
        </p:nvSpPr>
        <p:spPr>
          <a:xfrm>
            <a:off x="5834524" y="5852621"/>
            <a:ext cx="3806379" cy="86885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400" b="1" dirty="0">
                <a:solidFill>
                  <a:srgbClr val="C00000"/>
                </a:solidFill>
                <a:latin typeface="Times New Roman" panose="02020603050405020304" pitchFamily="18" charset="0"/>
                <a:cs typeface="Times New Roman" panose="02020603050405020304" pitchFamily="18" charset="0"/>
              </a:rPr>
              <a:t>Big Question: </a:t>
            </a:r>
            <a:br>
              <a:rPr lang="en-US" sz="2400" b="1" dirty="0">
                <a:solidFill>
                  <a:srgbClr val="C00000"/>
                </a:solidFill>
                <a:latin typeface="Times New Roman" panose="02020603050405020304" pitchFamily="18" charset="0"/>
                <a:cs typeface="Times New Roman" panose="02020603050405020304" pitchFamily="18" charset="0"/>
              </a:rPr>
            </a:br>
            <a:r>
              <a:rPr lang="en-US" sz="2400" b="1" i="1" dirty="0">
                <a:solidFill>
                  <a:srgbClr val="C00000"/>
                </a:solidFill>
                <a:latin typeface="Times New Roman" panose="02020603050405020304" pitchFamily="18" charset="0"/>
                <a:cs typeface="Times New Roman" panose="02020603050405020304" pitchFamily="18" charset="0"/>
              </a:rPr>
              <a:t>Where to draw the line?</a:t>
            </a:r>
          </a:p>
        </p:txBody>
      </p:sp>
      <p:cxnSp>
        <p:nvCxnSpPr>
          <p:cNvPr id="8" name="Straight Arrow Connector 7">
            <a:extLst>
              <a:ext uri="{FF2B5EF4-FFF2-40B4-BE49-F238E27FC236}">
                <a16:creationId xmlns:a16="http://schemas.microsoft.com/office/drawing/2014/main" id="{AF7696CA-6502-4A49-A03A-1D4EA6167BF0}"/>
              </a:ext>
            </a:extLst>
          </p:cNvPr>
          <p:cNvCxnSpPr>
            <a:cxnSpLocks/>
          </p:cNvCxnSpPr>
          <p:nvPr/>
        </p:nvCxnSpPr>
        <p:spPr>
          <a:xfrm flipH="1">
            <a:off x="7861300" y="4762182"/>
            <a:ext cx="1079501" cy="681908"/>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1" name="Rectangle 10">
            <a:extLst>
              <a:ext uri="{FF2B5EF4-FFF2-40B4-BE49-F238E27FC236}">
                <a16:creationId xmlns:a16="http://schemas.microsoft.com/office/drawing/2014/main" id="{04BA2FE1-EA22-416E-9F2F-8B4F837C434E}"/>
              </a:ext>
            </a:extLst>
          </p:cNvPr>
          <p:cNvSpPr/>
          <p:nvPr/>
        </p:nvSpPr>
        <p:spPr>
          <a:xfrm>
            <a:off x="9431354" y="2929544"/>
            <a:ext cx="2236325" cy="127683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err="1">
                <a:solidFill>
                  <a:srgbClr val="0070C0"/>
                </a:solidFill>
                <a:latin typeface="Times New Roman" panose="02020603050405020304" pitchFamily="18" charset="0"/>
                <a:cs typeface="Times New Roman" panose="02020603050405020304" pitchFamily="18" charset="0"/>
              </a:rPr>
              <a:t>CDA’s</a:t>
            </a:r>
            <a:r>
              <a:rPr lang="en-US" b="1" dirty="0">
                <a:solidFill>
                  <a:srgbClr val="0070C0"/>
                </a:solidFill>
                <a:latin typeface="Times New Roman" panose="02020603050405020304" pitchFamily="18" charset="0"/>
                <a:cs typeface="Times New Roman" panose="02020603050405020304" pitchFamily="18" charset="0"/>
              </a:rPr>
              <a:t> quick competitive effects cost/benefit analysis</a:t>
            </a:r>
          </a:p>
        </p:txBody>
      </p:sp>
      <p:cxnSp>
        <p:nvCxnSpPr>
          <p:cNvPr id="12" name="Straight Arrow Connector 11">
            <a:extLst>
              <a:ext uri="{FF2B5EF4-FFF2-40B4-BE49-F238E27FC236}">
                <a16:creationId xmlns:a16="http://schemas.microsoft.com/office/drawing/2014/main" id="{BAB33C68-FD40-4409-B6E5-397B7B7CC791}"/>
              </a:ext>
            </a:extLst>
          </p:cNvPr>
          <p:cNvCxnSpPr>
            <a:cxnSpLocks/>
          </p:cNvCxnSpPr>
          <p:nvPr/>
        </p:nvCxnSpPr>
        <p:spPr>
          <a:xfrm flipH="1">
            <a:off x="7651339" y="3506348"/>
            <a:ext cx="1553788" cy="195645"/>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6" name="Rectangle 15">
            <a:extLst>
              <a:ext uri="{FF2B5EF4-FFF2-40B4-BE49-F238E27FC236}">
                <a16:creationId xmlns:a16="http://schemas.microsoft.com/office/drawing/2014/main" id="{199A7975-5139-4DC7-8BB4-5FBD41FE7513}"/>
              </a:ext>
            </a:extLst>
          </p:cNvPr>
          <p:cNvSpPr/>
          <p:nvPr/>
        </p:nvSpPr>
        <p:spPr>
          <a:xfrm>
            <a:off x="9317053" y="4345045"/>
            <a:ext cx="2743200" cy="994238"/>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Thus, abbreviated analysis is inappropriate</a:t>
            </a:r>
          </a:p>
        </p:txBody>
      </p:sp>
    </p:spTree>
    <p:extLst>
      <p:ext uri="{BB962C8B-B14F-4D97-AF65-F5344CB8AC3E}">
        <p14:creationId xmlns:p14="http://schemas.microsoft.com/office/powerpoint/2010/main" val="79249521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67848"/>
            <a:ext cx="10515600" cy="1325563"/>
          </a:xfrm>
        </p:spPr>
        <p:txBody>
          <a:bodyPr>
            <a:normAutofit/>
          </a:bodyPr>
          <a:lstStyle/>
          <a:p>
            <a:r>
              <a:rPr lang="en-US" sz="3200" dirty="0"/>
              <a:t>The Evolution of Section 1 Law: 1890 – Present</a:t>
            </a:r>
          </a:p>
        </p:txBody>
      </p:sp>
      <p:sp>
        <p:nvSpPr>
          <p:cNvPr id="3" name="Content Placeholder 2"/>
          <p:cNvSpPr>
            <a:spLocks noGrp="1"/>
          </p:cNvSpPr>
          <p:nvPr>
            <p:ph idx="1"/>
          </p:nvPr>
        </p:nvSpPr>
        <p:spPr>
          <a:xfrm>
            <a:off x="838200" y="1494883"/>
            <a:ext cx="10515600" cy="5226592"/>
          </a:xfrm>
        </p:spPr>
        <p:txBody>
          <a:bodyPr>
            <a:normAutofit/>
          </a:bodyPr>
          <a:lstStyle/>
          <a:p>
            <a:r>
              <a:rPr lang="en-US" sz="2000" dirty="0">
                <a:solidFill>
                  <a:srgbClr val="C00000"/>
                </a:solidFill>
              </a:rPr>
              <a:t>Phase 1</a:t>
            </a:r>
            <a:r>
              <a:rPr lang="en-US" sz="2000" dirty="0"/>
              <a:t>: The Court develops a conclusive (i.e., irrebuttable) anticompetitive presumption for certain horizontal restraints (</a:t>
            </a:r>
            <a:r>
              <a:rPr lang="en-US" sz="2000" i="1" dirty="0"/>
              <a:t>Trenton Potteries, Socony Vacuum, National Society of Professional Engineers</a:t>
            </a:r>
            <a:r>
              <a:rPr lang="en-US" sz="2000" dirty="0"/>
              <a:t>)</a:t>
            </a:r>
          </a:p>
          <a:p>
            <a:pPr lvl="1"/>
            <a:r>
              <a:rPr lang="en-US" sz="2000" i="1" dirty="0"/>
              <a:t>The per se rule. </a:t>
            </a:r>
          </a:p>
          <a:p>
            <a:pPr lvl="1"/>
            <a:r>
              <a:rPr lang="en-US" sz="2000" i="1" dirty="0"/>
              <a:t>More modern usage is per se “analysis”</a:t>
            </a:r>
            <a:endParaRPr lang="en-US" sz="1800" i="1" dirty="0"/>
          </a:p>
          <a:p>
            <a:r>
              <a:rPr lang="en-US" sz="2000" dirty="0"/>
              <a:t>Phase 2: The Court explains what of factors permit defendants to escape from the per se rule and litigate under the rule of reason </a:t>
            </a:r>
            <a:r>
              <a:rPr lang="en-US" sz="2000" i="1" dirty="0"/>
              <a:t>(BMI, NCAA)</a:t>
            </a:r>
          </a:p>
          <a:p>
            <a:r>
              <a:rPr lang="en-US" sz="2000" b="1" dirty="0">
                <a:solidFill>
                  <a:srgbClr val="0070C0"/>
                </a:solidFill>
              </a:rPr>
              <a:t>Phase 3: The Court develops an abbreviated ROR (“quick look”) decision process for certain conduct, but then suggests that there may be a continuum from a “full” rule of reason to the per se analysis, an “enquiry meet for the case.” </a:t>
            </a:r>
            <a:r>
              <a:rPr lang="en-US" sz="2000" b="1" i="1" dirty="0">
                <a:solidFill>
                  <a:srgbClr val="0070C0"/>
                </a:solidFill>
              </a:rPr>
              <a:t>(NCAA, Calif. Dental Assoc)</a:t>
            </a:r>
          </a:p>
          <a:p>
            <a:r>
              <a:rPr lang="en-US" sz="2000" b="1" dirty="0">
                <a:solidFill>
                  <a:srgbClr val="0070C0"/>
                </a:solidFill>
              </a:rPr>
              <a:t>Phase 4: At the same time, appeals courts adopt a somewhat more structured 3-step decision process (evaluate harm; evaluate benefits; balance to determine net effect) replaces the open-ended CBOT inquiry (</a:t>
            </a:r>
            <a:r>
              <a:rPr lang="en-US" sz="2000" b="1" i="1" dirty="0" err="1">
                <a:solidFill>
                  <a:srgbClr val="0070C0"/>
                </a:solidFill>
              </a:rPr>
              <a:t>RealComp</a:t>
            </a:r>
            <a:r>
              <a:rPr lang="en-US" sz="2000" b="1" i="1" dirty="0">
                <a:solidFill>
                  <a:srgbClr val="0070C0"/>
                </a:solidFill>
              </a:rPr>
              <a:t> II</a:t>
            </a:r>
            <a:r>
              <a:rPr lang="en-US" sz="2000" b="1" dirty="0">
                <a:solidFill>
                  <a:srgbClr val="0070C0"/>
                </a:solidFill>
              </a:rPr>
              <a:t>)</a:t>
            </a:r>
            <a:r>
              <a:rPr lang="en-US" sz="2000" b="1" dirty="0"/>
              <a:t> </a:t>
            </a:r>
          </a:p>
          <a:p>
            <a:pPr lvl="1"/>
            <a:r>
              <a:rPr lang="en-US" sz="1800" dirty="0"/>
              <a:t>This 3-step process also is applied to Section 2 (</a:t>
            </a:r>
            <a:r>
              <a:rPr lang="en-US" sz="1800" i="1" dirty="0"/>
              <a:t>Microsoft, Meritor) </a:t>
            </a:r>
            <a:r>
              <a:rPr lang="en-US" sz="1800" dirty="0"/>
              <a:t>and mergers (</a:t>
            </a:r>
            <a:r>
              <a:rPr lang="en-US" sz="1800" i="1" dirty="0"/>
              <a:t>Baker Hughes)</a:t>
            </a:r>
            <a:endParaRPr lang="en-US" sz="1800" dirty="0"/>
          </a:p>
        </p:txBody>
      </p:sp>
      <p:sp>
        <p:nvSpPr>
          <p:cNvPr id="4" name="Slide Number Placeholder 3"/>
          <p:cNvSpPr>
            <a:spLocks noGrp="1"/>
          </p:cNvSpPr>
          <p:nvPr>
            <p:ph type="sldNum" sz="quarter" idx="12"/>
          </p:nvPr>
        </p:nvSpPr>
        <p:spPr/>
        <p:txBody>
          <a:bodyPr/>
          <a:lstStyle/>
          <a:p>
            <a:fld id="{99F71A1A-31A9-4FA5-B879-5476ABEEDC5F}" type="slidenum">
              <a:rPr lang="en-US" smtClean="0"/>
              <a:t>3</a:t>
            </a:fld>
            <a:endParaRPr lang="en-US"/>
          </a:p>
        </p:txBody>
      </p:sp>
    </p:spTree>
    <p:extLst>
      <p:ext uri="{BB962C8B-B14F-4D97-AF65-F5344CB8AC3E}">
        <p14:creationId xmlns:p14="http://schemas.microsoft.com/office/powerpoint/2010/main" val="383574645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BBD822-DCD9-4A9E-8AC3-0FE7D67972E0}"/>
              </a:ext>
            </a:extLst>
          </p:cNvPr>
          <p:cNvSpPr>
            <a:spLocks noGrp="1"/>
          </p:cNvSpPr>
          <p:nvPr>
            <p:ph type="title"/>
          </p:nvPr>
        </p:nvSpPr>
        <p:spPr>
          <a:xfrm>
            <a:off x="536542" y="57490"/>
            <a:ext cx="10515600" cy="1325563"/>
          </a:xfrm>
        </p:spPr>
        <p:txBody>
          <a:bodyPr>
            <a:normAutofit/>
          </a:bodyPr>
          <a:lstStyle/>
          <a:p>
            <a:r>
              <a:rPr lang="en-US" sz="3200" dirty="0"/>
              <a:t>Cal Dental Legal Analysis: </a:t>
            </a:r>
            <a:br>
              <a:rPr lang="en-US" sz="3200" dirty="0"/>
            </a:br>
            <a:r>
              <a:rPr lang="en-US" sz="3200" dirty="0"/>
              <a:t>Relying on </a:t>
            </a:r>
            <a:r>
              <a:rPr lang="en-US" sz="3200" i="1" dirty="0"/>
              <a:t>NCAA </a:t>
            </a:r>
            <a:r>
              <a:rPr lang="en-US" sz="2400" b="1" i="1" dirty="0">
                <a:solidFill>
                  <a:srgbClr val="00B0F0"/>
                </a:solidFill>
              </a:rPr>
              <a:t>(p. 206)</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C2AE7DA2-3051-4C07-9576-A3AB6B6A6927}"/>
              </a:ext>
            </a:extLst>
          </p:cNvPr>
          <p:cNvSpPr>
            <a:spLocks noGrp="1"/>
          </p:cNvSpPr>
          <p:nvPr>
            <p:ph idx="1"/>
          </p:nvPr>
        </p:nvSpPr>
        <p:spPr>
          <a:xfrm>
            <a:off x="455629" y="1383053"/>
            <a:ext cx="6435365" cy="5233647"/>
          </a:xfrm>
        </p:spPr>
        <p:txBody>
          <a:bodyPr>
            <a:normAutofit fontScale="92500" lnSpcReduction="20000"/>
          </a:bodyPr>
          <a:lstStyle/>
          <a:p>
            <a:pPr marL="0" indent="0" algn="l">
              <a:buNone/>
            </a:pPr>
            <a:r>
              <a:rPr lang="en-US" sz="2200" b="0" i="0" u="none" strike="noStrike" baseline="0" dirty="0">
                <a:latin typeface="TimesNewRomanPSMT"/>
              </a:rPr>
              <a:t>An abbreviated or “quick-look” analysis is appropriate </a:t>
            </a:r>
            <a:r>
              <a:rPr lang="en-US" sz="2200" b="0" i="0" u="none" strike="noStrike" baseline="0" dirty="0">
                <a:solidFill>
                  <a:srgbClr val="C00000"/>
                </a:solidFill>
                <a:latin typeface="TimesNewRomanPSMT"/>
              </a:rPr>
              <a:t>when an observer with even a rudimentary understanding of economics could conclude that the arrangements in question have an anticompetitive effect on customers and markets. </a:t>
            </a:r>
          </a:p>
          <a:p>
            <a:pPr marL="0" indent="0" algn="l">
              <a:buNone/>
            </a:pPr>
            <a:r>
              <a:rPr lang="en-US" sz="2200" dirty="0"/>
              <a:t>Th</a:t>
            </a:r>
            <a:r>
              <a:rPr lang="en-US" sz="2000" dirty="0"/>
              <a:t>e truth is that our categories of analysis of anticompetitive effect are less fixed than terms like </a:t>
            </a:r>
            <a:r>
              <a:rPr lang="en-US" sz="2000" i="1" dirty="0"/>
              <a:t>“per se,” “</a:t>
            </a:r>
            <a:r>
              <a:rPr lang="en-US" sz="2000" dirty="0"/>
              <a:t>quick look,” and “rule of reason” tend to make them appear. </a:t>
            </a:r>
            <a:r>
              <a:rPr lang="en-US" sz="2000" dirty="0">
                <a:solidFill>
                  <a:srgbClr val="C00000"/>
                </a:solidFill>
              </a:rPr>
              <a:t>We have recognized, for example, that “there is often no bright line separating </a:t>
            </a:r>
            <a:r>
              <a:rPr lang="en-US" sz="2000" i="1" dirty="0">
                <a:solidFill>
                  <a:srgbClr val="C00000"/>
                </a:solidFill>
              </a:rPr>
              <a:t>per se </a:t>
            </a:r>
            <a:r>
              <a:rPr lang="en-US" sz="2000" dirty="0">
                <a:solidFill>
                  <a:srgbClr val="C00000"/>
                </a:solidFill>
              </a:rPr>
              <a:t>from Rule of Reason analysis,” </a:t>
            </a:r>
            <a:r>
              <a:rPr lang="en-US" sz="2000" dirty="0"/>
              <a:t>since "considerable inquiry into market conditions" may be required before the application of any so-called </a:t>
            </a:r>
            <a:r>
              <a:rPr lang="en-US" sz="2000" i="1" dirty="0"/>
              <a:t>"per se" </a:t>
            </a:r>
            <a:r>
              <a:rPr lang="en-US" sz="2000" dirty="0"/>
              <a:t>condemnation is justified. </a:t>
            </a:r>
            <a:r>
              <a:rPr lang="en-US" sz="2000" i="1" dirty="0"/>
              <a:t>NCAA.</a:t>
            </a:r>
            <a:r>
              <a:rPr lang="en-US" sz="2000" dirty="0"/>
              <a:t>  </a:t>
            </a:r>
            <a:r>
              <a:rPr lang="en-US" sz="2000" dirty="0">
                <a:solidFill>
                  <a:srgbClr val="C00000"/>
                </a:solidFill>
              </a:rPr>
              <a:t>“[W]</a:t>
            </a:r>
            <a:r>
              <a:rPr lang="en-US" sz="2000" dirty="0" err="1">
                <a:solidFill>
                  <a:srgbClr val="C00000"/>
                </a:solidFill>
              </a:rPr>
              <a:t>hether</a:t>
            </a:r>
            <a:r>
              <a:rPr lang="en-US" sz="2000" dirty="0">
                <a:solidFill>
                  <a:srgbClr val="C00000"/>
                </a:solidFill>
              </a:rPr>
              <a:t> the ultimate finding is the product of a presumption or actual market analysis, the essential inquiry remains the same, whether or not the challenged restraint enhances competition.” </a:t>
            </a:r>
            <a:r>
              <a:rPr lang="en-US" sz="2000" i="1" dirty="0">
                <a:solidFill>
                  <a:srgbClr val="C00000"/>
                </a:solidFill>
              </a:rPr>
              <a:t>NCAA</a:t>
            </a:r>
            <a:r>
              <a:rPr lang="en-US" sz="2000" dirty="0"/>
              <a:t>. </a:t>
            </a:r>
            <a:endParaRPr lang="en-US" sz="2000" i="1" dirty="0"/>
          </a:p>
          <a:p>
            <a:pPr marL="0" indent="0">
              <a:buNone/>
            </a:pPr>
            <a:endParaRPr lang="en-US" sz="2000" dirty="0"/>
          </a:p>
          <a:p>
            <a:pPr marL="0" indent="0">
              <a:buNone/>
            </a:pPr>
            <a:r>
              <a:rPr lang="en-US" sz="2000" dirty="0"/>
              <a:t>“Although we have said that a challenge to a “naked restraint on price and output” need not be supported by “a detailed market analysis” in order to “</a:t>
            </a:r>
            <a:r>
              <a:rPr lang="en-US" sz="2000" dirty="0" err="1"/>
              <a:t>requir</a:t>
            </a:r>
            <a:r>
              <a:rPr lang="en-US" sz="2000" dirty="0"/>
              <a:t>[e] some competitive justification,” </a:t>
            </a:r>
            <a:r>
              <a:rPr lang="en-US" sz="2000" i="1" dirty="0"/>
              <a:t>NCAA</a:t>
            </a:r>
            <a:r>
              <a:rPr lang="en-US" sz="2000" dirty="0"/>
              <a:t>, </a:t>
            </a:r>
            <a:r>
              <a:rPr lang="en-US" sz="2000" dirty="0">
                <a:solidFill>
                  <a:srgbClr val="C00000"/>
                </a:solidFill>
              </a:rPr>
              <a:t>it does not follow that every case attacking a less obviously anticompetitive restraint (like this one) is a candidate for plenary market examination.”</a:t>
            </a:r>
            <a:endParaRPr lang="en-US" sz="2000" dirty="0"/>
          </a:p>
        </p:txBody>
      </p:sp>
      <p:sp>
        <p:nvSpPr>
          <p:cNvPr id="4" name="Rectangle 3">
            <a:extLst>
              <a:ext uri="{FF2B5EF4-FFF2-40B4-BE49-F238E27FC236}">
                <a16:creationId xmlns:a16="http://schemas.microsoft.com/office/drawing/2014/main" id="{AB4AB2FD-9E37-43A2-8770-97F314F111F4}"/>
              </a:ext>
            </a:extLst>
          </p:cNvPr>
          <p:cNvSpPr/>
          <p:nvPr/>
        </p:nvSpPr>
        <p:spPr>
          <a:xfrm>
            <a:off x="8610600" y="4362502"/>
            <a:ext cx="1982325" cy="1276834"/>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This raises the question of where to draw the line</a:t>
            </a:r>
          </a:p>
        </p:txBody>
      </p:sp>
      <p:cxnSp>
        <p:nvCxnSpPr>
          <p:cNvPr id="5" name="Straight Arrow Connector 4">
            <a:extLst>
              <a:ext uri="{FF2B5EF4-FFF2-40B4-BE49-F238E27FC236}">
                <a16:creationId xmlns:a16="http://schemas.microsoft.com/office/drawing/2014/main" id="{6B7E3EBE-0763-4CDE-BE00-F5F6222DD7AE}"/>
              </a:ext>
            </a:extLst>
          </p:cNvPr>
          <p:cNvCxnSpPr>
            <a:cxnSpLocks/>
          </p:cNvCxnSpPr>
          <p:nvPr/>
        </p:nvCxnSpPr>
        <p:spPr>
          <a:xfrm flipH="1">
            <a:off x="6778537" y="5149722"/>
            <a:ext cx="1777642" cy="650449"/>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8" name="Rectangle 7">
            <a:extLst>
              <a:ext uri="{FF2B5EF4-FFF2-40B4-BE49-F238E27FC236}">
                <a16:creationId xmlns:a16="http://schemas.microsoft.com/office/drawing/2014/main" id="{57AADFF5-94EC-4AE8-97E8-683346D18EC1}"/>
              </a:ext>
            </a:extLst>
          </p:cNvPr>
          <p:cNvSpPr/>
          <p:nvPr/>
        </p:nvSpPr>
        <p:spPr>
          <a:xfrm>
            <a:off x="8163368" y="136458"/>
            <a:ext cx="3563166" cy="107819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Standard: Observer with a “rudimentary understanding of economics” </a:t>
            </a:r>
            <a:r>
              <a:rPr lang="en-US" b="1" dirty="0">
                <a:solidFill>
                  <a:srgbClr val="0070C0"/>
                </a:solidFill>
                <a:highlight>
                  <a:srgbClr val="FFFF00"/>
                </a:highlight>
                <a:latin typeface="Times New Roman" panose="02020603050405020304" pitchFamily="18" charset="0"/>
                <a:cs typeface="Times New Roman" panose="02020603050405020304" pitchFamily="18" charset="0"/>
              </a:rPr>
              <a:t>would conclude</a:t>
            </a:r>
            <a:r>
              <a:rPr lang="en-US" b="1" dirty="0">
                <a:solidFill>
                  <a:srgbClr val="0070C0"/>
                </a:solidFill>
                <a:latin typeface="Times New Roman" panose="02020603050405020304" pitchFamily="18" charset="0"/>
                <a:cs typeface="Times New Roman" panose="02020603050405020304" pitchFamily="18" charset="0"/>
              </a:rPr>
              <a:t> ….</a:t>
            </a:r>
          </a:p>
        </p:txBody>
      </p:sp>
      <p:cxnSp>
        <p:nvCxnSpPr>
          <p:cNvPr id="9" name="Straight Arrow Connector 8">
            <a:extLst>
              <a:ext uri="{FF2B5EF4-FFF2-40B4-BE49-F238E27FC236}">
                <a16:creationId xmlns:a16="http://schemas.microsoft.com/office/drawing/2014/main" id="{D055875E-2DC7-4DE4-8EFC-3F81E8011E35}"/>
              </a:ext>
            </a:extLst>
          </p:cNvPr>
          <p:cNvCxnSpPr>
            <a:cxnSpLocks/>
          </p:cNvCxnSpPr>
          <p:nvPr/>
        </p:nvCxnSpPr>
        <p:spPr>
          <a:xfrm flipH="1">
            <a:off x="6844155" y="2124056"/>
            <a:ext cx="1646405" cy="81070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2" name="Rectangle 11">
            <a:extLst>
              <a:ext uri="{FF2B5EF4-FFF2-40B4-BE49-F238E27FC236}">
                <a16:creationId xmlns:a16="http://schemas.microsoft.com/office/drawing/2014/main" id="{722A4F52-2BB0-4CF5-9008-124A8D3C9FDA}"/>
              </a:ext>
            </a:extLst>
          </p:cNvPr>
          <p:cNvSpPr/>
          <p:nvPr/>
        </p:nvSpPr>
        <p:spPr>
          <a:xfrm>
            <a:off x="8163368" y="2629347"/>
            <a:ext cx="3255092" cy="127683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Either presumption or market evidence (i.e., direct evidence or market power analysis) can shift the burden to defendant</a:t>
            </a:r>
          </a:p>
        </p:txBody>
      </p:sp>
      <p:cxnSp>
        <p:nvCxnSpPr>
          <p:cNvPr id="13" name="Straight Arrow Connector 12">
            <a:extLst>
              <a:ext uri="{FF2B5EF4-FFF2-40B4-BE49-F238E27FC236}">
                <a16:creationId xmlns:a16="http://schemas.microsoft.com/office/drawing/2014/main" id="{6135004F-CFD8-45A6-BAE6-03C0CB475E03}"/>
              </a:ext>
            </a:extLst>
          </p:cNvPr>
          <p:cNvCxnSpPr>
            <a:cxnSpLocks/>
          </p:cNvCxnSpPr>
          <p:nvPr/>
        </p:nvCxnSpPr>
        <p:spPr>
          <a:xfrm flipH="1">
            <a:off x="7003794" y="3336891"/>
            <a:ext cx="944628" cy="369701"/>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6" name="Slide Number Placeholder 5">
            <a:extLst>
              <a:ext uri="{FF2B5EF4-FFF2-40B4-BE49-F238E27FC236}">
                <a16:creationId xmlns:a16="http://schemas.microsoft.com/office/drawing/2014/main" id="{001A2673-7805-4B23-96C1-8F6D5A3CD6E9}"/>
              </a:ext>
            </a:extLst>
          </p:cNvPr>
          <p:cNvSpPr>
            <a:spLocks noGrp="1"/>
          </p:cNvSpPr>
          <p:nvPr>
            <p:ph type="sldNum" sz="quarter" idx="12"/>
          </p:nvPr>
        </p:nvSpPr>
        <p:spPr/>
        <p:txBody>
          <a:bodyPr/>
          <a:lstStyle/>
          <a:p>
            <a:fld id="{041AE103-95A6-49DF-8499-CE7ADA77459E}" type="slidenum">
              <a:rPr lang="en-US" smtClean="0"/>
              <a:t>30</a:t>
            </a:fld>
            <a:endParaRPr lang="en-US"/>
          </a:p>
        </p:txBody>
      </p:sp>
      <p:sp>
        <p:nvSpPr>
          <p:cNvPr id="10" name="Rectangle 9">
            <a:extLst>
              <a:ext uri="{FF2B5EF4-FFF2-40B4-BE49-F238E27FC236}">
                <a16:creationId xmlns:a16="http://schemas.microsoft.com/office/drawing/2014/main" id="{112B4C57-3BA8-47BC-96C0-2AFC454AE9F4}"/>
              </a:ext>
            </a:extLst>
          </p:cNvPr>
          <p:cNvSpPr/>
          <p:nvPr/>
        </p:nvSpPr>
        <p:spPr>
          <a:xfrm>
            <a:off x="8763000" y="1670969"/>
            <a:ext cx="2872520" cy="787528"/>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No bright line--- Thus, a rule of reason “continuum</a:t>
            </a:r>
          </a:p>
        </p:txBody>
      </p:sp>
      <p:cxnSp>
        <p:nvCxnSpPr>
          <p:cNvPr id="15" name="Straight Arrow Connector 14">
            <a:extLst>
              <a:ext uri="{FF2B5EF4-FFF2-40B4-BE49-F238E27FC236}">
                <a16:creationId xmlns:a16="http://schemas.microsoft.com/office/drawing/2014/main" id="{0E64B62D-CECC-4ECF-8831-C4F10E313C1F}"/>
              </a:ext>
            </a:extLst>
          </p:cNvPr>
          <p:cNvCxnSpPr>
            <a:cxnSpLocks/>
          </p:cNvCxnSpPr>
          <p:nvPr/>
        </p:nvCxnSpPr>
        <p:spPr>
          <a:xfrm flipH="1">
            <a:off x="6703979" y="611223"/>
            <a:ext cx="1347415" cy="771830"/>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7327642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3C4E96-210D-4681-A396-A54D780226B3}"/>
              </a:ext>
            </a:extLst>
          </p:cNvPr>
          <p:cNvSpPr>
            <a:spLocks noGrp="1"/>
          </p:cNvSpPr>
          <p:nvPr>
            <p:ph type="title"/>
          </p:nvPr>
        </p:nvSpPr>
        <p:spPr>
          <a:xfrm>
            <a:off x="150828" y="403923"/>
            <a:ext cx="11023862" cy="1325563"/>
          </a:xfrm>
        </p:spPr>
        <p:txBody>
          <a:bodyPr>
            <a:normAutofit/>
          </a:bodyPr>
          <a:lstStyle/>
          <a:p>
            <a:r>
              <a:rPr lang="en-US" sz="3200" dirty="0"/>
              <a:t>“Enquiry Meet for the Case” as a “Sliding Scale </a:t>
            </a:r>
            <a:r>
              <a:rPr lang="en-US" sz="2400" b="1" i="1" dirty="0">
                <a:solidFill>
                  <a:srgbClr val="00B0F0"/>
                </a:solidFill>
              </a:rPr>
              <a:t>(p. 206)</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D57E147B-0A63-4CA5-AC7C-0AB74FE2E58A}"/>
              </a:ext>
            </a:extLst>
          </p:cNvPr>
          <p:cNvSpPr>
            <a:spLocks noGrp="1"/>
          </p:cNvSpPr>
          <p:nvPr>
            <p:ph idx="1"/>
          </p:nvPr>
        </p:nvSpPr>
        <p:spPr>
          <a:xfrm>
            <a:off x="392389" y="1498862"/>
            <a:ext cx="7494311" cy="5359138"/>
          </a:xfrm>
        </p:spPr>
        <p:txBody>
          <a:bodyPr>
            <a:noAutofit/>
          </a:bodyPr>
          <a:lstStyle/>
          <a:p>
            <a:pPr marL="0" indent="0">
              <a:buNone/>
            </a:pPr>
            <a:r>
              <a:rPr lang="en-US" sz="1800" dirty="0"/>
              <a:t>“There is always something of a sliding scale in appraising reasonableness, but the sliding scale formula deceptively suggests greater precision than we can hope</a:t>
            </a:r>
            <a:r>
              <a:rPr lang="en-US" sz="1800" dirty="0">
                <a:solidFill>
                  <a:srgbClr val="C00000"/>
                </a:solidFill>
              </a:rPr>
              <a:t> for .... Nevertheless, the quality of proof required should vary with the circumstances.” P. </a:t>
            </a:r>
            <a:r>
              <a:rPr lang="en-US" sz="1800" dirty="0" err="1">
                <a:solidFill>
                  <a:srgbClr val="C00000"/>
                </a:solidFill>
              </a:rPr>
              <a:t>Areeda</a:t>
            </a:r>
            <a:r>
              <a:rPr lang="en-US" sz="1800" dirty="0">
                <a:solidFill>
                  <a:srgbClr val="C00000"/>
                </a:solidFill>
              </a:rPr>
              <a:t>, Antitrust Law </a:t>
            </a:r>
          </a:p>
          <a:p>
            <a:pPr marL="0" indent="0">
              <a:buNone/>
            </a:pPr>
            <a:endParaRPr lang="en-US" sz="1800" dirty="0"/>
          </a:p>
          <a:p>
            <a:pPr marL="0" indent="0">
              <a:buNone/>
            </a:pPr>
            <a:r>
              <a:rPr lang="en-US" sz="1800" dirty="0"/>
              <a:t>As the circumstances here demonstrate, </a:t>
            </a:r>
            <a:r>
              <a:rPr lang="en-US" sz="1800" dirty="0">
                <a:solidFill>
                  <a:srgbClr val="C00000"/>
                </a:solidFill>
              </a:rPr>
              <a:t>there is generally no categorical line to be drawn between restraints that give rise to an </a:t>
            </a:r>
            <a:r>
              <a:rPr lang="en-US" sz="1800" b="1" dirty="0">
                <a:solidFill>
                  <a:srgbClr val="C00000"/>
                </a:solidFill>
                <a:highlight>
                  <a:srgbClr val="FFFF00"/>
                </a:highlight>
              </a:rPr>
              <a:t>intuitively obvious inference</a:t>
            </a:r>
            <a:r>
              <a:rPr lang="en-US" sz="1800" b="1" dirty="0">
                <a:solidFill>
                  <a:srgbClr val="C00000"/>
                </a:solidFill>
              </a:rPr>
              <a:t> </a:t>
            </a:r>
            <a:r>
              <a:rPr lang="en-US" sz="1800" b="1" dirty="0">
                <a:solidFill>
                  <a:srgbClr val="C00000"/>
                </a:solidFill>
                <a:highlight>
                  <a:srgbClr val="FFFF00"/>
                </a:highlight>
              </a:rPr>
              <a:t>of anticompetitive effect</a:t>
            </a:r>
            <a:r>
              <a:rPr lang="en-US" sz="1800" b="1" dirty="0">
                <a:solidFill>
                  <a:srgbClr val="C00000"/>
                </a:solidFill>
              </a:rPr>
              <a:t> </a:t>
            </a:r>
            <a:r>
              <a:rPr lang="en-US" sz="1800" dirty="0">
                <a:solidFill>
                  <a:srgbClr val="C00000"/>
                </a:solidFill>
              </a:rPr>
              <a:t>and those that call for more detailed treatment. </a:t>
            </a:r>
          </a:p>
          <a:p>
            <a:pPr marL="0" indent="0">
              <a:buNone/>
            </a:pPr>
            <a:endParaRPr lang="en-US" sz="1800" dirty="0"/>
          </a:p>
          <a:p>
            <a:pPr marL="0" indent="0">
              <a:buNone/>
            </a:pPr>
            <a:r>
              <a:rPr lang="en-US" sz="1800" dirty="0"/>
              <a:t>What is required, rather, is an </a:t>
            </a:r>
            <a:r>
              <a:rPr lang="en-US" sz="1800" dirty="0">
                <a:solidFill>
                  <a:srgbClr val="C00000"/>
                </a:solidFill>
                <a:highlight>
                  <a:srgbClr val="FFFF00"/>
                </a:highlight>
              </a:rPr>
              <a:t>enquiry meet for the case</a:t>
            </a:r>
            <a:r>
              <a:rPr lang="en-US" sz="1800" dirty="0"/>
              <a:t>, looking to the circumstances, details, and logic of a restraint. The object is to see whether the </a:t>
            </a:r>
            <a:r>
              <a:rPr lang="en-US" sz="1800" dirty="0">
                <a:solidFill>
                  <a:srgbClr val="C00000"/>
                </a:solidFill>
                <a:highlight>
                  <a:srgbClr val="FFFF00"/>
                </a:highlight>
              </a:rPr>
              <a:t>experience of the market has been so clear</a:t>
            </a:r>
            <a:r>
              <a:rPr lang="en-US" sz="1800" dirty="0"/>
              <a:t>, or necessarily will be, that a confident conclusion about the </a:t>
            </a:r>
            <a:r>
              <a:rPr lang="en-US" sz="1800" dirty="0">
                <a:solidFill>
                  <a:srgbClr val="C00000"/>
                </a:solidFill>
                <a:highlight>
                  <a:srgbClr val="FFFF00"/>
                </a:highlight>
              </a:rPr>
              <a:t>principal tendency</a:t>
            </a:r>
            <a:r>
              <a:rPr lang="en-US" sz="1800" dirty="0">
                <a:solidFill>
                  <a:srgbClr val="C00000"/>
                </a:solidFill>
              </a:rPr>
              <a:t> </a:t>
            </a:r>
            <a:r>
              <a:rPr lang="en-US" sz="1800" dirty="0"/>
              <a:t>of a restriction will follow from a quick (or at least quicker) look, in place of a more sedulous one. </a:t>
            </a:r>
          </a:p>
        </p:txBody>
      </p:sp>
      <p:sp>
        <p:nvSpPr>
          <p:cNvPr id="5" name="Rectangle 4">
            <a:extLst>
              <a:ext uri="{FF2B5EF4-FFF2-40B4-BE49-F238E27FC236}">
                <a16:creationId xmlns:a16="http://schemas.microsoft.com/office/drawing/2014/main" id="{E64366FF-BE78-4A1A-9012-AB2EE204A52A}"/>
              </a:ext>
            </a:extLst>
          </p:cNvPr>
          <p:cNvSpPr/>
          <p:nvPr/>
        </p:nvSpPr>
        <p:spPr>
          <a:xfrm>
            <a:off x="8323871" y="1952159"/>
            <a:ext cx="3591612" cy="4317475"/>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Lack of “categorical line” also makes sense.</a:t>
            </a:r>
            <a:br>
              <a:rPr lang="en-US" b="1" dirty="0">
                <a:solidFill>
                  <a:srgbClr val="0070C0"/>
                </a:solidFill>
                <a:latin typeface="Times New Roman" panose="02020603050405020304" pitchFamily="18" charset="0"/>
                <a:cs typeface="Times New Roman" panose="02020603050405020304" pitchFamily="18" charset="0"/>
              </a:rPr>
            </a:b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But what is “Intuitively Obvious” may differ according to your knowledge.  So consensus may be difficult.” </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latin typeface="Times New Roman" panose="02020603050405020304" pitchFamily="18" charset="0"/>
                <a:cs typeface="Times New Roman" panose="02020603050405020304" pitchFamily="18" charset="0"/>
              </a:rPr>
              <a:t>DC. Cir in </a:t>
            </a:r>
            <a:r>
              <a:rPr lang="en-US" b="1" i="1" dirty="0">
                <a:solidFill>
                  <a:srgbClr val="0070C0"/>
                </a:solidFill>
                <a:latin typeface="Times New Roman" panose="02020603050405020304" pitchFamily="18" charset="0"/>
                <a:cs typeface="Times New Roman" panose="02020603050405020304" pitchFamily="18" charset="0"/>
              </a:rPr>
              <a:t>Polygram </a:t>
            </a:r>
            <a:r>
              <a:rPr lang="en-US" b="1" dirty="0">
                <a:solidFill>
                  <a:srgbClr val="0070C0"/>
                </a:solidFill>
                <a:latin typeface="Times New Roman" panose="02020603050405020304" pitchFamily="18" charset="0"/>
                <a:cs typeface="Times New Roman" panose="02020603050405020304" pitchFamily="18" charset="0"/>
              </a:rPr>
              <a:t>will try to be a little more precise.</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0070C0"/>
                </a:solidFill>
                <a:highlight>
                  <a:srgbClr val="FFFF00"/>
                </a:highlight>
                <a:latin typeface="Times New Roman" panose="02020603050405020304" pitchFamily="18" charset="0"/>
                <a:cs typeface="Times New Roman" panose="02020603050405020304" pitchFamily="18" charset="0"/>
              </a:rPr>
              <a:t>But, bottom line: No plaintiff should ever </a:t>
            </a:r>
            <a:r>
              <a:rPr lang="en-US" b="1" i="1" dirty="0">
                <a:solidFill>
                  <a:srgbClr val="0070C0"/>
                </a:solidFill>
                <a:highlight>
                  <a:srgbClr val="FFFF00"/>
                </a:highlight>
                <a:latin typeface="Times New Roman" panose="02020603050405020304" pitchFamily="18" charset="0"/>
                <a:cs typeface="Times New Roman" panose="02020603050405020304" pitchFamily="18" charset="0"/>
              </a:rPr>
              <a:t>rely </a:t>
            </a:r>
            <a:r>
              <a:rPr lang="en-US" b="1" dirty="0">
                <a:solidFill>
                  <a:srgbClr val="0070C0"/>
                </a:solidFill>
                <a:highlight>
                  <a:srgbClr val="FFFF00"/>
                </a:highlight>
                <a:latin typeface="Times New Roman" panose="02020603050405020304" pitchFamily="18" charset="0"/>
                <a:cs typeface="Times New Roman" panose="02020603050405020304" pitchFamily="18" charset="0"/>
              </a:rPr>
              <a:t>on quick look rather than </a:t>
            </a:r>
            <a:r>
              <a:rPr lang="en-US" b="1" i="1" dirty="0">
                <a:solidFill>
                  <a:srgbClr val="0070C0"/>
                </a:solidFill>
                <a:highlight>
                  <a:srgbClr val="FFFF00"/>
                </a:highlight>
                <a:latin typeface="Times New Roman" panose="02020603050405020304" pitchFamily="18" charset="0"/>
                <a:cs typeface="Times New Roman" panose="02020603050405020304" pitchFamily="18" charset="0"/>
              </a:rPr>
              <a:t>also litigating </a:t>
            </a:r>
            <a:r>
              <a:rPr lang="en-US" b="1" dirty="0">
                <a:solidFill>
                  <a:srgbClr val="0070C0"/>
                </a:solidFill>
                <a:highlight>
                  <a:srgbClr val="FFFF00"/>
                </a:highlight>
                <a:latin typeface="Times New Roman" panose="02020603050405020304" pitchFamily="18" charset="0"/>
                <a:cs typeface="Times New Roman" panose="02020603050405020304" pitchFamily="18" charset="0"/>
              </a:rPr>
              <a:t>under the conventional </a:t>
            </a:r>
            <a:r>
              <a:rPr lang="en-US" b="1" dirty="0" err="1">
                <a:solidFill>
                  <a:srgbClr val="0070C0"/>
                </a:solidFill>
                <a:highlight>
                  <a:srgbClr val="FFFF00"/>
                </a:highlight>
                <a:latin typeface="Times New Roman" panose="02020603050405020304" pitchFamily="18" charset="0"/>
                <a:cs typeface="Times New Roman" panose="02020603050405020304" pitchFamily="18" charset="0"/>
              </a:rPr>
              <a:t>ROR</a:t>
            </a:r>
            <a:r>
              <a:rPr lang="en-US" b="1" dirty="0">
                <a:solidFill>
                  <a:srgbClr val="0070C0"/>
                </a:solidFill>
                <a:highlight>
                  <a:srgbClr val="FFFF00"/>
                </a:highlight>
                <a:latin typeface="Times New Roman" panose="02020603050405020304" pitchFamily="18" charset="0"/>
                <a:cs typeface="Times New Roman" panose="02020603050405020304" pitchFamily="18" charset="0"/>
              </a:rPr>
              <a:t>.</a:t>
            </a:r>
            <a:endParaRPr lang="en-US" dirty="0">
              <a:solidFill>
                <a:srgbClr val="0070C0"/>
              </a:solidFill>
              <a:highlight>
                <a:srgbClr val="FFFF00"/>
              </a:highlight>
              <a:latin typeface="Times New Roman" panose="02020603050405020304" pitchFamily="18" charset="0"/>
              <a:cs typeface="Times New Roman" panose="02020603050405020304" pitchFamily="18" charset="0"/>
            </a:endParaRPr>
          </a:p>
        </p:txBody>
      </p:sp>
      <p:sp>
        <p:nvSpPr>
          <p:cNvPr id="17" name="Rectangle 16">
            <a:extLst>
              <a:ext uri="{FF2B5EF4-FFF2-40B4-BE49-F238E27FC236}">
                <a16:creationId xmlns:a16="http://schemas.microsoft.com/office/drawing/2014/main" id="{4BB59FD2-1D0F-4247-9906-25E8CBD1A7E1}"/>
              </a:ext>
            </a:extLst>
          </p:cNvPr>
          <p:cNvSpPr/>
          <p:nvPr/>
        </p:nvSpPr>
        <p:spPr>
          <a:xfrm>
            <a:off x="9605378" y="742061"/>
            <a:ext cx="2194233" cy="1123382"/>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i="1" dirty="0">
                <a:solidFill>
                  <a:srgbClr val="0070C0"/>
                </a:solidFill>
                <a:latin typeface="Times New Roman" panose="02020603050405020304" pitchFamily="18" charset="0"/>
                <a:cs typeface="Times New Roman" panose="02020603050405020304" pitchFamily="18" charset="0"/>
              </a:rPr>
              <a:t>Varying “quality of required proof” makes a lot of sense</a:t>
            </a:r>
          </a:p>
        </p:txBody>
      </p:sp>
      <p:cxnSp>
        <p:nvCxnSpPr>
          <p:cNvPr id="12" name="Straight Arrow Connector 11">
            <a:extLst>
              <a:ext uri="{FF2B5EF4-FFF2-40B4-BE49-F238E27FC236}">
                <a16:creationId xmlns:a16="http://schemas.microsoft.com/office/drawing/2014/main" id="{C27C13DB-B5A3-4042-B8CF-A27B6536F730}"/>
              </a:ext>
            </a:extLst>
          </p:cNvPr>
          <p:cNvCxnSpPr>
            <a:cxnSpLocks/>
          </p:cNvCxnSpPr>
          <p:nvPr/>
        </p:nvCxnSpPr>
        <p:spPr>
          <a:xfrm flipH="1">
            <a:off x="7523988" y="1351486"/>
            <a:ext cx="1962912" cy="71014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4" name="Slide Number Placeholder 3">
            <a:extLst>
              <a:ext uri="{FF2B5EF4-FFF2-40B4-BE49-F238E27FC236}">
                <a16:creationId xmlns:a16="http://schemas.microsoft.com/office/drawing/2014/main" id="{5EA3FF2D-9681-4430-BB0E-DFB77909D41F}"/>
              </a:ext>
            </a:extLst>
          </p:cNvPr>
          <p:cNvSpPr>
            <a:spLocks noGrp="1"/>
          </p:cNvSpPr>
          <p:nvPr>
            <p:ph type="sldNum" sz="quarter" idx="12"/>
          </p:nvPr>
        </p:nvSpPr>
        <p:spPr/>
        <p:txBody>
          <a:bodyPr/>
          <a:lstStyle/>
          <a:p>
            <a:fld id="{041AE103-95A6-49DF-8499-CE7ADA77459E}" type="slidenum">
              <a:rPr lang="en-US" smtClean="0"/>
              <a:t>31</a:t>
            </a:fld>
            <a:endParaRPr lang="en-US"/>
          </a:p>
        </p:txBody>
      </p:sp>
      <p:sp>
        <p:nvSpPr>
          <p:cNvPr id="6" name="Rectangle 5">
            <a:extLst>
              <a:ext uri="{FF2B5EF4-FFF2-40B4-BE49-F238E27FC236}">
                <a16:creationId xmlns:a16="http://schemas.microsoft.com/office/drawing/2014/main" id="{980ADB8F-52B8-41CA-BECC-1ACA61A1D873}"/>
              </a:ext>
            </a:extLst>
          </p:cNvPr>
          <p:cNvSpPr/>
          <p:nvPr/>
        </p:nvSpPr>
        <p:spPr>
          <a:xfrm>
            <a:off x="576729" y="5914562"/>
            <a:ext cx="6589040" cy="71014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800" b="1" i="1" dirty="0">
                <a:solidFill>
                  <a:srgbClr val="00B0F0"/>
                </a:solidFill>
                <a:latin typeface="Times New Roman" panose="02020603050405020304" pitchFamily="18" charset="0"/>
                <a:cs typeface="Times New Roman" panose="02020603050405020304" pitchFamily="18" charset="0"/>
              </a:rPr>
              <a:t>Query: How is this different from CBOT?  </a:t>
            </a:r>
          </a:p>
        </p:txBody>
      </p:sp>
    </p:spTree>
    <p:extLst>
      <p:ext uri="{BB962C8B-B14F-4D97-AF65-F5344CB8AC3E}">
        <p14:creationId xmlns:p14="http://schemas.microsoft.com/office/powerpoint/2010/main" val="235534692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2A58B4-01DB-4491-94D2-D6335C27E4DD}"/>
              </a:ext>
            </a:extLst>
          </p:cNvPr>
          <p:cNvSpPr>
            <a:spLocks noGrp="1"/>
          </p:cNvSpPr>
          <p:nvPr>
            <p:ph type="title"/>
          </p:nvPr>
        </p:nvSpPr>
        <p:spPr>
          <a:xfrm>
            <a:off x="838200" y="121703"/>
            <a:ext cx="10515600" cy="1325563"/>
          </a:xfrm>
        </p:spPr>
        <p:txBody>
          <a:bodyPr>
            <a:normAutofit/>
          </a:bodyPr>
          <a:lstStyle/>
          <a:p>
            <a:r>
              <a:rPr lang="en-US" sz="3200" dirty="0"/>
              <a:t>What Was Justice Breyer’s Real Objection? </a:t>
            </a:r>
            <a:r>
              <a:rPr lang="en-US" sz="2400" b="1" i="1" dirty="0">
                <a:solidFill>
                  <a:srgbClr val="00B0F0"/>
                </a:solidFill>
              </a:rPr>
              <a:t>(pp. 213-14)</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F19581A0-CA97-4F32-8538-788FA31D857C}"/>
              </a:ext>
            </a:extLst>
          </p:cNvPr>
          <p:cNvSpPr>
            <a:spLocks noGrp="1"/>
          </p:cNvSpPr>
          <p:nvPr>
            <p:ph idx="1"/>
          </p:nvPr>
        </p:nvSpPr>
        <p:spPr>
          <a:xfrm>
            <a:off x="483550" y="1180939"/>
            <a:ext cx="7772400" cy="5357973"/>
          </a:xfrm>
        </p:spPr>
        <p:txBody>
          <a:bodyPr>
            <a:normAutofit fontScale="85000" lnSpcReduction="10000"/>
          </a:bodyPr>
          <a:lstStyle/>
          <a:p>
            <a:r>
              <a:rPr lang="en-US" dirty="0"/>
              <a:t>High likelihood of anticompetitive was intuitively obvious</a:t>
            </a:r>
          </a:p>
          <a:p>
            <a:pPr lvl="1"/>
            <a:r>
              <a:rPr lang="en-US" dirty="0"/>
              <a:t>“I would have thought the anticompetitive tendencies were… obvious.” </a:t>
            </a:r>
            <a:r>
              <a:rPr lang="en-US" b="1" i="1" dirty="0">
                <a:solidFill>
                  <a:srgbClr val="00B0F0"/>
                </a:solidFill>
              </a:rPr>
              <a:t>(p. 213)</a:t>
            </a:r>
          </a:p>
          <a:p>
            <a:r>
              <a:rPr lang="en-US" dirty="0"/>
              <a:t>In fact, there had been a host of economic empirical studies over 20 years showing that advertising restraints led to higher prices</a:t>
            </a:r>
          </a:p>
          <a:p>
            <a:pPr lvl="1"/>
            <a:r>
              <a:rPr lang="en-US" dirty="0"/>
              <a:t>Breyer was aware of those studies, but they were not in the record </a:t>
            </a:r>
          </a:p>
          <a:p>
            <a:pPr lvl="1"/>
            <a:r>
              <a:rPr lang="en-US" dirty="0"/>
              <a:t>FTC has expertise in consumer protection and sponsored one of the early studies</a:t>
            </a:r>
          </a:p>
          <a:p>
            <a:r>
              <a:rPr lang="en-US" dirty="0">
                <a:solidFill>
                  <a:srgbClr val="C00000"/>
                </a:solidFill>
              </a:rPr>
              <a:t>Why didn’t the FTC introduce those studies at trial?</a:t>
            </a:r>
          </a:p>
          <a:p>
            <a:pPr lvl="1"/>
            <a:r>
              <a:rPr lang="en-US" dirty="0"/>
              <a:t>It had an expert economist witness lined up to do so, but in the end chose not to have him testify</a:t>
            </a:r>
          </a:p>
          <a:p>
            <a:pPr lvl="1"/>
            <a:r>
              <a:rPr lang="en-US" dirty="0"/>
              <a:t>Trial team afraid that witness would blow up</a:t>
            </a:r>
          </a:p>
          <a:p>
            <a:r>
              <a:rPr lang="en-US" dirty="0">
                <a:solidFill>
                  <a:srgbClr val="C00000"/>
                </a:solidFill>
              </a:rPr>
              <a:t>Why didn’t the FTC introduce the studies in the remand?</a:t>
            </a:r>
          </a:p>
          <a:p>
            <a:pPr lvl="1"/>
            <a:r>
              <a:rPr lang="en-US" dirty="0"/>
              <a:t>The Appeals Court did not allow further evidence on remand</a:t>
            </a:r>
          </a:p>
          <a:p>
            <a:pPr marL="0" indent="0">
              <a:buNone/>
            </a:pPr>
            <a:endParaRPr lang="en-US" dirty="0"/>
          </a:p>
        </p:txBody>
      </p:sp>
      <p:sp>
        <p:nvSpPr>
          <p:cNvPr id="5" name="Slide Number Placeholder 4">
            <a:extLst>
              <a:ext uri="{FF2B5EF4-FFF2-40B4-BE49-F238E27FC236}">
                <a16:creationId xmlns:a16="http://schemas.microsoft.com/office/drawing/2014/main" id="{7ACAF363-FD03-4C74-A5DA-54973CFE1767}"/>
              </a:ext>
            </a:extLst>
          </p:cNvPr>
          <p:cNvSpPr>
            <a:spLocks noGrp="1"/>
          </p:cNvSpPr>
          <p:nvPr>
            <p:ph type="sldNum" sz="quarter" idx="12"/>
          </p:nvPr>
        </p:nvSpPr>
        <p:spPr/>
        <p:txBody>
          <a:bodyPr/>
          <a:lstStyle/>
          <a:p>
            <a:fld id="{041AE103-95A6-49DF-8499-CE7ADA77459E}" type="slidenum">
              <a:rPr lang="en-US" smtClean="0"/>
              <a:t>32</a:t>
            </a:fld>
            <a:endParaRPr lang="en-US" dirty="0"/>
          </a:p>
        </p:txBody>
      </p:sp>
      <p:sp>
        <p:nvSpPr>
          <p:cNvPr id="6" name="Rectangle 5">
            <a:extLst>
              <a:ext uri="{FF2B5EF4-FFF2-40B4-BE49-F238E27FC236}">
                <a16:creationId xmlns:a16="http://schemas.microsoft.com/office/drawing/2014/main" id="{89BF5048-EF8D-4F37-81EF-EE8393A77611}"/>
              </a:ext>
            </a:extLst>
          </p:cNvPr>
          <p:cNvSpPr/>
          <p:nvPr/>
        </p:nvSpPr>
        <p:spPr>
          <a:xfrm>
            <a:off x="8387926" y="1327209"/>
            <a:ext cx="3682620" cy="246046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See also the Hovenkamp statement on pp. 215: </a:t>
            </a:r>
            <a:r>
              <a:rPr lang="en-US" b="1" i="1" dirty="0">
                <a:solidFill>
                  <a:srgbClr val="0070C0"/>
                </a:solidFill>
                <a:latin typeface="Times New Roman" panose="02020603050405020304" pitchFamily="18" charset="0"/>
                <a:cs typeface="Times New Roman" panose="02020603050405020304" pitchFamily="18" charset="0"/>
              </a:rPr>
              <a:t>[Paraphrasing] </a:t>
            </a:r>
            <a:r>
              <a:rPr lang="en-US" b="1" dirty="0">
                <a:solidFill>
                  <a:srgbClr val="0070C0"/>
                </a:solidFill>
                <a:latin typeface="Times New Roman" panose="02020603050405020304" pitchFamily="18" charset="0"/>
                <a:cs typeface="Times New Roman" panose="02020603050405020304" pitchFamily="18" charset="0"/>
              </a:rPr>
              <a:t>A fox going into a hen house might be intending to kill chickens, take a nap or clean the cages.  But the farmer, knowing foxes in hen houses, need not wait until fox’s intentions are clear.</a:t>
            </a:r>
          </a:p>
        </p:txBody>
      </p:sp>
      <p:cxnSp>
        <p:nvCxnSpPr>
          <p:cNvPr id="7" name="Straight Arrow Connector 6">
            <a:extLst>
              <a:ext uri="{FF2B5EF4-FFF2-40B4-BE49-F238E27FC236}">
                <a16:creationId xmlns:a16="http://schemas.microsoft.com/office/drawing/2014/main" id="{4BE03A7B-E2C7-48F6-8573-1FAC74656051}"/>
              </a:ext>
            </a:extLst>
          </p:cNvPr>
          <p:cNvCxnSpPr>
            <a:cxnSpLocks/>
          </p:cNvCxnSpPr>
          <p:nvPr/>
        </p:nvCxnSpPr>
        <p:spPr>
          <a:xfrm flipH="1" flipV="1">
            <a:off x="7429546" y="1892818"/>
            <a:ext cx="732540" cy="1165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3769401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012E5B-BB4F-4600-B5EA-0D7B4F6D1644}"/>
              </a:ext>
            </a:extLst>
          </p:cNvPr>
          <p:cNvSpPr>
            <a:spLocks noGrp="1"/>
          </p:cNvSpPr>
          <p:nvPr>
            <p:ph type="title"/>
          </p:nvPr>
        </p:nvSpPr>
        <p:spPr/>
        <p:txBody>
          <a:bodyPr/>
          <a:lstStyle/>
          <a:p>
            <a:r>
              <a:rPr lang="en-US" dirty="0"/>
              <a:t>Postscripts</a:t>
            </a:r>
          </a:p>
        </p:txBody>
      </p:sp>
      <p:sp>
        <p:nvSpPr>
          <p:cNvPr id="3" name="Content Placeholder 2">
            <a:extLst>
              <a:ext uri="{FF2B5EF4-FFF2-40B4-BE49-F238E27FC236}">
                <a16:creationId xmlns:a16="http://schemas.microsoft.com/office/drawing/2014/main" id="{C6B60850-2C4A-48B8-991C-41660753C427}"/>
              </a:ext>
            </a:extLst>
          </p:cNvPr>
          <p:cNvSpPr>
            <a:spLocks noGrp="1"/>
          </p:cNvSpPr>
          <p:nvPr>
            <p:ph idx="1"/>
          </p:nvPr>
        </p:nvSpPr>
        <p:spPr/>
        <p:txBody>
          <a:bodyPr/>
          <a:lstStyle/>
          <a:p>
            <a:r>
              <a:rPr lang="en-US" dirty="0"/>
              <a:t>Impact on jurisprudence </a:t>
            </a:r>
          </a:p>
          <a:p>
            <a:pPr lvl="1"/>
            <a:r>
              <a:rPr lang="en-US" dirty="0"/>
              <a:t>Not at all clear now where to draw the line between “abbreviated” and “full” rule of reason</a:t>
            </a:r>
          </a:p>
          <a:p>
            <a:r>
              <a:rPr lang="en-US" dirty="0"/>
              <a:t>Impact on litigation</a:t>
            </a:r>
          </a:p>
          <a:p>
            <a:pPr lvl="1"/>
            <a:r>
              <a:rPr lang="en-US" dirty="0"/>
              <a:t>It is not safe to simply to allege that Sec. 1 on a quick look</a:t>
            </a:r>
          </a:p>
          <a:p>
            <a:pPr lvl="1"/>
            <a:r>
              <a:rPr lang="en-US" dirty="0"/>
              <a:t>Must also allege rule of reason violation in the alternative</a:t>
            </a:r>
          </a:p>
          <a:p>
            <a:r>
              <a:rPr lang="en-US" dirty="0"/>
              <a:t>Bottom line: No potential savings in litigation costs or reduction in uncertainty </a:t>
            </a:r>
          </a:p>
        </p:txBody>
      </p:sp>
      <p:sp>
        <p:nvSpPr>
          <p:cNvPr id="4" name="Slide Number Placeholder 3">
            <a:extLst>
              <a:ext uri="{FF2B5EF4-FFF2-40B4-BE49-F238E27FC236}">
                <a16:creationId xmlns:a16="http://schemas.microsoft.com/office/drawing/2014/main" id="{5927BB96-2B80-4335-BF27-15A3EEA483FC}"/>
              </a:ext>
            </a:extLst>
          </p:cNvPr>
          <p:cNvSpPr>
            <a:spLocks noGrp="1"/>
          </p:cNvSpPr>
          <p:nvPr>
            <p:ph type="sldNum" sz="quarter" idx="12"/>
          </p:nvPr>
        </p:nvSpPr>
        <p:spPr/>
        <p:txBody>
          <a:bodyPr/>
          <a:lstStyle/>
          <a:p>
            <a:fld id="{041AE103-95A6-49DF-8499-CE7ADA77459E}" type="slidenum">
              <a:rPr lang="en-US" smtClean="0"/>
              <a:t>33</a:t>
            </a:fld>
            <a:endParaRPr lang="en-US"/>
          </a:p>
        </p:txBody>
      </p:sp>
    </p:spTree>
    <p:extLst>
      <p:ext uri="{BB962C8B-B14F-4D97-AF65-F5344CB8AC3E}">
        <p14:creationId xmlns:p14="http://schemas.microsoft.com/office/powerpoint/2010/main" val="122943881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DE5DE506-4C1F-449E-8581-BC942441D631}"/>
              </a:ext>
            </a:extLst>
          </p:cNvPr>
          <p:cNvSpPr>
            <a:spLocks noGrp="1"/>
          </p:cNvSpPr>
          <p:nvPr>
            <p:ph type="sldNum" sz="quarter" idx="12"/>
          </p:nvPr>
        </p:nvSpPr>
        <p:spPr/>
        <p:txBody>
          <a:bodyPr/>
          <a:lstStyle/>
          <a:p>
            <a:fld id="{041AE103-95A6-49DF-8499-CE7ADA77459E}" type="slidenum">
              <a:rPr lang="en-US" b="1" smtClean="0"/>
              <a:t>34</a:t>
            </a:fld>
            <a:endParaRPr lang="en-US" b="1"/>
          </a:p>
        </p:txBody>
      </p:sp>
      <p:sp>
        <p:nvSpPr>
          <p:cNvPr id="3" name="Text Box 54">
            <a:extLst>
              <a:ext uri="{FF2B5EF4-FFF2-40B4-BE49-F238E27FC236}">
                <a16:creationId xmlns:a16="http://schemas.microsoft.com/office/drawing/2014/main" id="{52F91A0E-B344-49EF-8170-C32B27F99CD4}"/>
              </a:ext>
            </a:extLst>
          </p:cNvPr>
          <p:cNvSpPr txBox="1">
            <a:spLocks noChangeArrowheads="1"/>
          </p:cNvSpPr>
          <p:nvPr/>
        </p:nvSpPr>
        <p:spPr bwMode="auto">
          <a:xfrm>
            <a:off x="463078" y="1647672"/>
            <a:ext cx="2298700" cy="11633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#1  Is there an agreement among competitors that facially restricts competition, (</a:t>
            </a:r>
            <a:r>
              <a:rPr kumimoji="0" lang="en-US" altLang="en-US" sz="900" b="1" i="0" u="none" strike="noStrike" cap="none" normalizeH="0" baseline="0" dirty="0" err="1">
                <a:ln>
                  <a:noFill/>
                </a:ln>
                <a:solidFill>
                  <a:schemeClr val="tx1"/>
                </a:solidFill>
                <a:effectLst/>
                <a:latin typeface="Arial" panose="020B0604020202020204" pitchFamily="34" charset="0"/>
                <a:ea typeface="Times New Roman" panose="02020603050405020304" pitchFamily="18" charset="0"/>
              </a:rPr>
              <a:t>e.g</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joint pricing, joint sales, customer allocation)? Would conduct harm consumers if there were market power? Is the conduct “inherently suspect”? [Plaintiff Burden]</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5" name="Text Box 49">
            <a:extLst>
              <a:ext uri="{FF2B5EF4-FFF2-40B4-BE49-F238E27FC236}">
                <a16:creationId xmlns:a16="http://schemas.microsoft.com/office/drawing/2014/main" id="{5140F207-1A29-4ABB-9BDB-AEDFAF6A62CF}"/>
              </a:ext>
            </a:extLst>
          </p:cNvPr>
          <p:cNvSpPr txBox="1">
            <a:spLocks noChangeArrowheads="1"/>
          </p:cNvSpPr>
          <p:nvPr/>
        </p:nvSpPr>
        <p:spPr bwMode="auto">
          <a:xfrm>
            <a:off x="334963" y="3342098"/>
            <a:ext cx="2476500"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#2  Is the conduct non-naked? Are there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plausible</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&amp;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cognizable</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competitive justifications (i.e., Superior product; cost savings; beneficial incentives) directly from the agreement? Do they hold up on a quick look?  [Defendant Burden]					</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7" name="Text Box 45">
            <a:extLst>
              <a:ext uri="{FF2B5EF4-FFF2-40B4-BE49-F238E27FC236}">
                <a16:creationId xmlns:a16="http://schemas.microsoft.com/office/drawing/2014/main" id="{71192279-DFBC-4FAE-AA0E-94B979B4FE50}"/>
              </a:ext>
            </a:extLst>
          </p:cNvPr>
          <p:cNvSpPr txBox="1">
            <a:spLocks noChangeArrowheads="1"/>
          </p:cNvSpPr>
          <p:nvPr/>
        </p:nvSpPr>
        <p:spPr bwMode="auto">
          <a:xfrm>
            <a:off x="139527" y="4883559"/>
            <a:ext cx="2917569"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#3  Absent efficiency benefits in #2, would agreement likely lead to exercise of market power and harm consumers? Is competition w/other firms or continued competition among the cooperating firms too weak to prevent adverse effects?  [Plaintiff Burden]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Step 1]</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8" name="Text Box 44">
            <a:extLst>
              <a:ext uri="{FF2B5EF4-FFF2-40B4-BE49-F238E27FC236}">
                <a16:creationId xmlns:a16="http://schemas.microsoft.com/office/drawing/2014/main" id="{E8290A64-2E1E-4A69-BB22-8278FBE71A35}"/>
              </a:ext>
            </a:extLst>
          </p:cNvPr>
          <p:cNvSpPr txBox="1">
            <a:spLocks noChangeArrowheads="1"/>
          </p:cNvSpPr>
          <p:nvPr/>
        </p:nvSpPr>
        <p:spPr bwMode="auto">
          <a:xfrm>
            <a:off x="880268" y="6252395"/>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 name="Text Box 2">
            <a:extLst>
              <a:ext uri="{FF2B5EF4-FFF2-40B4-BE49-F238E27FC236}">
                <a16:creationId xmlns:a16="http://schemas.microsoft.com/office/drawing/2014/main" id="{2DE67B84-FFF3-467F-AB8D-EEA8D6E18BE4}"/>
              </a:ext>
            </a:extLst>
          </p:cNvPr>
          <p:cNvSpPr txBox="1">
            <a:spLocks noChangeArrowheads="1"/>
          </p:cNvSpPr>
          <p:nvPr/>
        </p:nvSpPr>
        <p:spPr bwMode="auto">
          <a:xfrm>
            <a:off x="8595199" y="5772151"/>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10" name="Text Box 35">
            <a:extLst>
              <a:ext uri="{FF2B5EF4-FFF2-40B4-BE49-F238E27FC236}">
                <a16:creationId xmlns:a16="http://schemas.microsoft.com/office/drawing/2014/main" id="{05BCA8F7-CF4C-4CD1-A396-DD3702792E06}"/>
              </a:ext>
            </a:extLst>
          </p:cNvPr>
          <p:cNvSpPr txBox="1">
            <a:spLocks noChangeArrowheads="1"/>
          </p:cNvSpPr>
          <p:nvPr/>
        </p:nvSpPr>
        <p:spPr bwMode="auto">
          <a:xfrm>
            <a:off x="11125215" y="4748611"/>
            <a:ext cx="815496"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defTabSz="914400" rtl="0" eaLnBrk="0" fontAlgn="base" latinLnBrk="0" hangingPunct="0">
              <a:lnSpc>
                <a:spcPct val="100000"/>
              </a:lnSpc>
              <a:spcBef>
                <a:spcPct val="0"/>
              </a:spcBef>
              <a:spcAft>
                <a:spcPct val="0"/>
              </a:spcAft>
              <a:buClrTx/>
              <a:buSzTx/>
              <a:buFontTx/>
              <a:buNone/>
              <a:tabLst/>
            </a:pPr>
            <a:r>
              <a:rPr kumimoji="0" lang="en-US" altLang="en-US" sz="90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i="0" u="none" strike="noStrike" cap="none" normalizeH="0" baseline="0" dirty="0">
              <a:ln>
                <a:noFill/>
              </a:ln>
              <a:solidFill>
                <a:schemeClr val="tx1"/>
              </a:solidFill>
              <a:effectLst/>
              <a:latin typeface="Arial" panose="020B0604020202020204" pitchFamily="34" charset="0"/>
            </a:endParaRPr>
          </a:p>
        </p:txBody>
      </p:sp>
      <p:sp>
        <p:nvSpPr>
          <p:cNvPr id="11" name="Straight Connector 47">
            <a:extLst>
              <a:ext uri="{FF2B5EF4-FFF2-40B4-BE49-F238E27FC236}">
                <a16:creationId xmlns:a16="http://schemas.microsoft.com/office/drawing/2014/main" id="{188D4697-F147-4BDE-A90A-8897AB1098F9}"/>
              </a:ext>
            </a:extLst>
          </p:cNvPr>
          <p:cNvSpPr>
            <a:spLocks noChangeShapeType="1"/>
          </p:cNvSpPr>
          <p:nvPr/>
        </p:nvSpPr>
        <p:spPr bwMode="auto">
          <a:xfrm>
            <a:off x="6780284" y="5137893"/>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9" name="Straight Connector 33">
            <a:extLst>
              <a:ext uri="{FF2B5EF4-FFF2-40B4-BE49-F238E27FC236}">
                <a16:creationId xmlns:a16="http://schemas.microsoft.com/office/drawing/2014/main" id="{63309F7E-5AFE-418E-B86E-AA6EE9E94CD7}"/>
              </a:ext>
            </a:extLst>
          </p:cNvPr>
          <p:cNvSpPr>
            <a:spLocks noChangeShapeType="1"/>
          </p:cNvSpPr>
          <p:nvPr/>
        </p:nvSpPr>
        <p:spPr bwMode="auto">
          <a:xfrm flipH="1">
            <a:off x="1459220" y="5800725"/>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21" name="Text Box 3">
            <a:extLst>
              <a:ext uri="{FF2B5EF4-FFF2-40B4-BE49-F238E27FC236}">
                <a16:creationId xmlns:a16="http://schemas.microsoft.com/office/drawing/2014/main" id="{462B808A-7F18-4D7A-98DB-B01133B90D0D}"/>
              </a:ext>
            </a:extLst>
          </p:cNvPr>
          <p:cNvSpPr txBox="1">
            <a:spLocks noChangeArrowheads="1"/>
          </p:cNvSpPr>
          <p:nvPr/>
        </p:nvSpPr>
        <p:spPr bwMode="auto">
          <a:xfrm>
            <a:off x="2939256" y="2359233"/>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2" name="Text Box 32">
            <a:extLst>
              <a:ext uri="{FF2B5EF4-FFF2-40B4-BE49-F238E27FC236}">
                <a16:creationId xmlns:a16="http://schemas.microsoft.com/office/drawing/2014/main" id="{1696B20B-AA95-42CB-B9A2-45EE07324FF8}"/>
              </a:ext>
            </a:extLst>
          </p:cNvPr>
          <p:cNvSpPr txBox="1">
            <a:spLocks noChangeArrowheads="1"/>
          </p:cNvSpPr>
          <p:nvPr/>
        </p:nvSpPr>
        <p:spPr bwMode="auto">
          <a:xfrm>
            <a:off x="7483925" y="4495825"/>
            <a:ext cx="3048000" cy="128943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#5  Is it likely that consumers are harmed on balance from the agreement?  Are the efficiency benefits likely unable to prevent the potential competitive harm to consumers? (Plaintiff Burden)</a:t>
            </a: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b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Are there less restrictive alternatives that generate the benefits without the likely harms [Plaintiff Burden]</a:t>
            </a:r>
          </a:p>
          <a:p>
            <a:pPr marL="0" marR="0" lvl="0" indent="0" algn="l" defTabSz="914400" rtl="0" eaLnBrk="0" fontAlgn="base" latinLnBrk="0" hangingPunct="0">
              <a:lnSpc>
                <a:spcPct val="100000"/>
              </a:lnSpc>
              <a:spcBef>
                <a:spcPct val="0"/>
              </a:spcBef>
              <a:spcAft>
                <a:spcPct val="0"/>
              </a:spcAft>
              <a:buClrTx/>
              <a:buSzTx/>
              <a:buFontTx/>
              <a:buNone/>
              <a:tabLst/>
            </a:pPr>
            <a:r>
              <a:rPr lang="en-US" altLang="en-US" sz="900" b="1" i="1" dirty="0">
                <a:solidFill>
                  <a:srgbClr val="C00000"/>
                </a:solidFill>
                <a:latin typeface="Arial" panose="020B0604020202020204" pitchFamily="34" charset="0"/>
              </a:rPr>
              <a:t>[ROR Step 3]</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23" name="Text Box 39">
            <a:extLst>
              <a:ext uri="{FF2B5EF4-FFF2-40B4-BE49-F238E27FC236}">
                <a16:creationId xmlns:a16="http://schemas.microsoft.com/office/drawing/2014/main" id="{02714F70-55A3-48C4-80CF-3D1BBB00BE03}"/>
              </a:ext>
            </a:extLst>
          </p:cNvPr>
          <p:cNvSpPr txBox="1">
            <a:spLocks noChangeArrowheads="1"/>
          </p:cNvSpPr>
          <p:nvPr/>
        </p:nvSpPr>
        <p:spPr bwMode="auto">
          <a:xfrm>
            <a:off x="3955385" y="4808757"/>
            <a:ext cx="2720975" cy="79837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#4  Are the efficiency claims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valid</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Is the agreement reasonably necessary to achieve the legitimate efficiency benefits? [Defendant Burden]</a:t>
            </a:r>
            <a:r>
              <a:rPr lang="en-US" altLang="en-US" sz="800" b="1" dirty="0">
                <a:latin typeface="Arial" panose="020B0604020202020204" pitchFamily="34" charset="0"/>
              </a:rPr>
              <a:t> </a:t>
            </a:r>
            <a:r>
              <a:rPr lang="en-US" altLang="en-US" sz="900" b="1" i="1" dirty="0">
                <a:solidFill>
                  <a:srgbClr val="C00000"/>
                </a:solidFill>
                <a:latin typeface="Arial" panose="020B0604020202020204" pitchFamily="34" charset="0"/>
                <a:ea typeface="Times New Roman" panose="02020603050405020304" pitchFamily="18" charset="0"/>
              </a:rPr>
              <a:t>[ROR Step 2] </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t>
            </a:r>
            <a:endParaRPr kumimoji="0" lang="en-US" altLang="en-US" sz="800" b="1"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5" name="Straight Connector 28">
            <a:extLst>
              <a:ext uri="{FF2B5EF4-FFF2-40B4-BE49-F238E27FC236}">
                <a16:creationId xmlns:a16="http://schemas.microsoft.com/office/drawing/2014/main" id="{4294145F-C6AF-494B-B97B-4971FFFDBE54}"/>
              </a:ext>
            </a:extLst>
          </p:cNvPr>
          <p:cNvSpPr>
            <a:spLocks noChangeShapeType="1"/>
          </p:cNvSpPr>
          <p:nvPr/>
        </p:nvSpPr>
        <p:spPr bwMode="auto">
          <a:xfrm>
            <a:off x="2846388" y="3638960"/>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26" name="Text Box 29">
            <a:extLst>
              <a:ext uri="{FF2B5EF4-FFF2-40B4-BE49-F238E27FC236}">
                <a16:creationId xmlns:a16="http://schemas.microsoft.com/office/drawing/2014/main" id="{CA956FCD-3C56-4FED-B969-BBD9AB568D41}"/>
              </a:ext>
            </a:extLst>
          </p:cNvPr>
          <p:cNvSpPr txBox="1">
            <a:spLocks noChangeArrowheads="1"/>
          </p:cNvSpPr>
          <p:nvPr/>
        </p:nvSpPr>
        <p:spPr bwMode="auto">
          <a:xfrm>
            <a:off x="8704712" y="6138862"/>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7" name="Text Box 30">
            <a:extLst>
              <a:ext uri="{FF2B5EF4-FFF2-40B4-BE49-F238E27FC236}">
                <a16:creationId xmlns:a16="http://schemas.microsoft.com/office/drawing/2014/main" id="{A93E84C9-88C1-499A-8275-78511A03E1C7}"/>
              </a:ext>
            </a:extLst>
          </p:cNvPr>
          <p:cNvSpPr txBox="1">
            <a:spLocks noChangeArrowheads="1"/>
          </p:cNvSpPr>
          <p:nvPr/>
        </p:nvSpPr>
        <p:spPr bwMode="auto">
          <a:xfrm>
            <a:off x="4994196" y="550114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29" name="Text Box 42">
            <a:extLst>
              <a:ext uri="{FF2B5EF4-FFF2-40B4-BE49-F238E27FC236}">
                <a16:creationId xmlns:a16="http://schemas.microsoft.com/office/drawing/2014/main" id="{1DF4CEFB-801D-4F33-8EA3-4D67E6AF2B7B}"/>
              </a:ext>
            </a:extLst>
          </p:cNvPr>
          <p:cNvSpPr txBox="1">
            <a:spLocks noChangeArrowheads="1"/>
          </p:cNvSpPr>
          <p:nvPr/>
        </p:nvSpPr>
        <p:spPr bwMode="auto">
          <a:xfrm>
            <a:off x="833757" y="5808278"/>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35" name="Text Box 1">
            <a:extLst>
              <a:ext uri="{FF2B5EF4-FFF2-40B4-BE49-F238E27FC236}">
                <a16:creationId xmlns:a16="http://schemas.microsoft.com/office/drawing/2014/main" id="{46B58A07-90D2-4BD3-BEBB-EBCCFD895479}"/>
              </a:ext>
            </a:extLst>
          </p:cNvPr>
          <p:cNvSpPr txBox="1">
            <a:spLocks noChangeArrowheads="1"/>
          </p:cNvSpPr>
          <p:nvPr/>
        </p:nvSpPr>
        <p:spPr bwMode="auto">
          <a:xfrm>
            <a:off x="10653797" y="5108500"/>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37" name="Rectangle 39">
            <a:extLst>
              <a:ext uri="{FF2B5EF4-FFF2-40B4-BE49-F238E27FC236}">
                <a16:creationId xmlns:a16="http://schemas.microsoft.com/office/drawing/2014/main" id="{A3914583-F6B2-4E64-AB27-F1CFF9FFEE81}"/>
              </a:ext>
            </a:extLst>
          </p:cNvPr>
          <p:cNvSpPr>
            <a:spLocks noChangeArrowheads="1"/>
          </p:cNvSpPr>
          <p:nvPr/>
        </p:nvSpPr>
        <p:spPr bwMode="auto">
          <a:xfrm>
            <a:off x="0" y="-6602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39" name="Rectangle 41">
            <a:extLst>
              <a:ext uri="{FF2B5EF4-FFF2-40B4-BE49-F238E27FC236}">
                <a16:creationId xmlns:a16="http://schemas.microsoft.com/office/drawing/2014/main" id="{97C06956-1559-44A8-84B7-BBBC254F6EBB}"/>
              </a:ext>
            </a:extLst>
          </p:cNvPr>
          <p:cNvSpPr>
            <a:spLocks noChangeArrowheads="1"/>
          </p:cNvSpPr>
          <p:nvPr/>
        </p:nvSpPr>
        <p:spPr bwMode="auto">
          <a:xfrm>
            <a:off x="0" y="72480"/>
            <a:ext cx="2441694" cy="7694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5720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p>
            <a:pPr marL="0" marR="0" lvl="0" indent="457200" algn="l" defTabSz="914400" rtl="0" eaLnBrk="0" fontAlgn="base" latinLnBrk="0" hangingPunct="0">
              <a:lnSpc>
                <a:spcPct val="100000"/>
              </a:lnSpc>
              <a:spcBef>
                <a:spcPct val="0"/>
              </a:spcBef>
              <a:spcAft>
                <a:spcPct val="0"/>
              </a:spcAft>
              <a:buClrTx/>
              <a:buSzTx/>
              <a:buFontTx/>
              <a:buNone/>
              <a:tabLst/>
            </a:pPr>
            <a:r>
              <a:rPr kumimoji="0" lang="en-US" altLang="en-US" sz="1800" b="1" i="0" u="none" strike="noStrike" cap="none" normalizeH="0" baseline="0" dirty="0">
                <a:ln>
                  <a:noFill/>
                </a:ln>
                <a:solidFill>
                  <a:schemeClr val="tx1"/>
                </a:solidFill>
                <a:effectLst/>
                <a:latin typeface="Arial" panose="020B0604020202020204" pitchFamily="34" charset="0"/>
                <a:cs typeface="Arial" panose="020B0604020202020204" pitchFamily="34" charset="0"/>
              </a:rPr>
              <a:t>                            </a:t>
            </a:r>
            <a:endParaRPr kumimoji="0" lang="en-US" altLang="en-US" sz="1800" b="1" i="0" u="none" strike="noStrike" cap="none" normalizeH="0" baseline="0" dirty="0">
              <a:ln>
                <a:noFill/>
              </a:ln>
              <a:solidFill>
                <a:schemeClr val="tx1"/>
              </a:solidFill>
              <a:effectLst/>
            </a:endParaRPr>
          </a:p>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40" name="Rectangle 45">
            <a:extLst>
              <a:ext uri="{FF2B5EF4-FFF2-40B4-BE49-F238E27FC236}">
                <a16:creationId xmlns:a16="http://schemas.microsoft.com/office/drawing/2014/main" id="{7DE7F133-756A-4016-993D-001EE51C5AC7}"/>
              </a:ext>
            </a:extLst>
          </p:cNvPr>
          <p:cNvSpPr>
            <a:spLocks noChangeArrowheads="1"/>
          </p:cNvSpPr>
          <p:nvPr/>
        </p:nvSpPr>
        <p:spPr bwMode="auto">
          <a:xfrm>
            <a:off x="4001678" y="947062"/>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44" name="Rectangle 50">
            <a:extLst>
              <a:ext uri="{FF2B5EF4-FFF2-40B4-BE49-F238E27FC236}">
                <a16:creationId xmlns:a16="http://schemas.microsoft.com/office/drawing/2014/main" id="{E51579D5-600D-4B4C-9FFA-676AC761A60E}"/>
              </a:ext>
            </a:extLst>
          </p:cNvPr>
          <p:cNvSpPr>
            <a:spLocks noChangeArrowheads="1"/>
          </p:cNvSpPr>
          <p:nvPr/>
        </p:nvSpPr>
        <p:spPr bwMode="auto">
          <a:xfrm>
            <a:off x="0" y="84838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60" name="Straight Connector 43">
            <a:extLst>
              <a:ext uri="{FF2B5EF4-FFF2-40B4-BE49-F238E27FC236}">
                <a16:creationId xmlns:a16="http://schemas.microsoft.com/office/drawing/2014/main" id="{F5FE8E3C-8231-4A01-9197-CCC4E948A8B2}"/>
              </a:ext>
            </a:extLst>
          </p:cNvPr>
          <p:cNvSpPr>
            <a:spLocks noChangeShapeType="1"/>
          </p:cNvSpPr>
          <p:nvPr/>
        </p:nvSpPr>
        <p:spPr bwMode="auto">
          <a:xfrm>
            <a:off x="3251200" y="5331377"/>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61" name="Straight Connector 41">
            <a:extLst>
              <a:ext uri="{FF2B5EF4-FFF2-40B4-BE49-F238E27FC236}">
                <a16:creationId xmlns:a16="http://schemas.microsoft.com/office/drawing/2014/main" id="{CF8B308E-3887-407A-9218-16D97FC7BD57}"/>
              </a:ext>
            </a:extLst>
          </p:cNvPr>
          <p:cNvSpPr>
            <a:spLocks noChangeShapeType="1"/>
          </p:cNvSpPr>
          <p:nvPr/>
        </p:nvSpPr>
        <p:spPr bwMode="auto">
          <a:xfrm flipH="1">
            <a:off x="1593466" y="2907433"/>
            <a:ext cx="0" cy="26987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65" name="Straight Connector 33">
            <a:extLst>
              <a:ext uri="{FF2B5EF4-FFF2-40B4-BE49-F238E27FC236}">
                <a16:creationId xmlns:a16="http://schemas.microsoft.com/office/drawing/2014/main" id="{77E80BE5-0135-4822-8169-6272FD288CCB}"/>
              </a:ext>
            </a:extLst>
          </p:cNvPr>
          <p:cNvSpPr>
            <a:spLocks noChangeShapeType="1"/>
          </p:cNvSpPr>
          <p:nvPr/>
        </p:nvSpPr>
        <p:spPr bwMode="auto">
          <a:xfrm flipH="1">
            <a:off x="1530350" y="4367621"/>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73" name="Text Box 30">
            <a:extLst>
              <a:ext uri="{FF2B5EF4-FFF2-40B4-BE49-F238E27FC236}">
                <a16:creationId xmlns:a16="http://schemas.microsoft.com/office/drawing/2014/main" id="{66FF594B-4098-4E11-9FB0-F2B0DA4039D1}"/>
              </a:ext>
            </a:extLst>
          </p:cNvPr>
          <p:cNvSpPr txBox="1">
            <a:spLocks noChangeArrowheads="1"/>
          </p:cNvSpPr>
          <p:nvPr/>
        </p:nvSpPr>
        <p:spPr bwMode="auto">
          <a:xfrm>
            <a:off x="3033116" y="366936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80" name="Text Box 70">
            <a:extLst>
              <a:ext uri="{FF2B5EF4-FFF2-40B4-BE49-F238E27FC236}">
                <a16:creationId xmlns:a16="http://schemas.microsoft.com/office/drawing/2014/main" id="{76CCF00A-5CFE-4A6C-B214-30552A774D9A}"/>
              </a:ext>
            </a:extLst>
          </p:cNvPr>
          <p:cNvSpPr txBox="1">
            <a:spLocks noChangeArrowheads="1"/>
          </p:cNvSpPr>
          <p:nvPr/>
        </p:nvSpPr>
        <p:spPr bwMode="auto">
          <a:xfrm>
            <a:off x="3279065" y="537948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81" name="Text Box 63">
            <a:extLst>
              <a:ext uri="{FF2B5EF4-FFF2-40B4-BE49-F238E27FC236}">
                <a16:creationId xmlns:a16="http://schemas.microsoft.com/office/drawing/2014/main" id="{4C0C88DD-55D9-47BD-A1E3-4C89B52114BB}"/>
              </a:ext>
            </a:extLst>
          </p:cNvPr>
          <p:cNvSpPr txBox="1">
            <a:spLocks noChangeArrowheads="1"/>
          </p:cNvSpPr>
          <p:nvPr/>
        </p:nvSpPr>
        <p:spPr bwMode="auto">
          <a:xfrm>
            <a:off x="857250" y="4399371"/>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0" name="Rectangle 112">
            <a:extLst>
              <a:ext uri="{FF2B5EF4-FFF2-40B4-BE49-F238E27FC236}">
                <a16:creationId xmlns:a16="http://schemas.microsoft.com/office/drawing/2014/main" id="{887EF3EF-A321-4FF0-8E11-68E1AB8D647E}"/>
              </a:ext>
            </a:extLst>
          </p:cNvPr>
          <p:cNvSpPr>
            <a:spLocks noChangeArrowheads="1"/>
          </p:cNvSpPr>
          <p:nvPr/>
        </p:nvSpPr>
        <p:spPr bwMode="auto">
          <a:xfrm>
            <a:off x="152400" y="1000780"/>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94" name="Rectangle 124">
            <a:extLst>
              <a:ext uri="{FF2B5EF4-FFF2-40B4-BE49-F238E27FC236}">
                <a16:creationId xmlns:a16="http://schemas.microsoft.com/office/drawing/2014/main" id="{E88A1DE1-EBEB-497F-B0B5-3BAA71B0E070}"/>
              </a:ext>
            </a:extLst>
          </p:cNvPr>
          <p:cNvSpPr>
            <a:spLocks noChangeArrowheads="1"/>
          </p:cNvSpPr>
          <p:nvPr/>
        </p:nvSpPr>
        <p:spPr bwMode="auto">
          <a:xfrm>
            <a:off x="4465431" y="2954689"/>
            <a:ext cx="184731" cy="80021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br>
              <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rPr>
            </a:b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95" name="Text Box 35">
            <a:extLst>
              <a:ext uri="{FF2B5EF4-FFF2-40B4-BE49-F238E27FC236}">
                <a16:creationId xmlns:a16="http://schemas.microsoft.com/office/drawing/2014/main" id="{C047B2E0-3267-4E88-BC93-17909A12B3CB}"/>
              </a:ext>
            </a:extLst>
          </p:cNvPr>
          <p:cNvSpPr txBox="1">
            <a:spLocks noChangeArrowheads="1"/>
          </p:cNvSpPr>
          <p:nvPr/>
        </p:nvSpPr>
        <p:spPr bwMode="auto">
          <a:xfrm>
            <a:off x="4987925" y="6148552"/>
            <a:ext cx="1108075" cy="407823"/>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6" name="Text Box 1">
            <a:extLst>
              <a:ext uri="{FF2B5EF4-FFF2-40B4-BE49-F238E27FC236}">
                <a16:creationId xmlns:a16="http://schemas.microsoft.com/office/drawing/2014/main" id="{53E7CA72-F8EB-45C3-811E-902FB3908E09}"/>
              </a:ext>
            </a:extLst>
          </p:cNvPr>
          <p:cNvSpPr txBox="1">
            <a:spLocks noChangeArrowheads="1"/>
          </p:cNvSpPr>
          <p:nvPr/>
        </p:nvSpPr>
        <p:spPr bwMode="auto">
          <a:xfrm>
            <a:off x="6836949" y="520794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7" name="Text Box 48">
            <a:extLst>
              <a:ext uri="{FF2B5EF4-FFF2-40B4-BE49-F238E27FC236}">
                <a16:creationId xmlns:a16="http://schemas.microsoft.com/office/drawing/2014/main" id="{6343043F-96DD-4474-8DDD-0143D083AE02}"/>
              </a:ext>
            </a:extLst>
          </p:cNvPr>
          <p:cNvSpPr txBox="1">
            <a:spLocks noChangeArrowheads="1"/>
          </p:cNvSpPr>
          <p:nvPr/>
        </p:nvSpPr>
        <p:spPr bwMode="auto">
          <a:xfrm>
            <a:off x="3557448" y="3416259"/>
            <a:ext cx="1701800" cy="5651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Illegal </a:t>
            </a:r>
            <a:r>
              <a:rPr kumimoji="0" lang="en-US" altLang="en-US" sz="9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[per se or ROR (on quick look), depending on claimed justification]</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98" name="Straight Connector 33">
            <a:extLst>
              <a:ext uri="{FF2B5EF4-FFF2-40B4-BE49-F238E27FC236}">
                <a16:creationId xmlns:a16="http://schemas.microsoft.com/office/drawing/2014/main" id="{0355DED3-5CA7-44BB-BC3D-952544E40533}"/>
              </a:ext>
            </a:extLst>
          </p:cNvPr>
          <p:cNvSpPr>
            <a:spLocks noChangeShapeType="1"/>
          </p:cNvSpPr>
          <p:nvPr/>
        </p:nvSpPr>
        <p:spPr bwMode="auto">
          <a:xfrm flipH="1">
            <a:off x="5546828" y="5691188"/>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99" name="Straight Connector 33">
            <a:extLst>
              <a:ext uri="{FF2B5EF4-FFF2-40B4-BE49-F238E27FC236}">
                <a16:creationId xmlns:a16="http://schemas.microsoft.com/office/drawing/2014/main" id="{799DCC86-0F1F-41EA-A2D9-924FE31E5074}"/>
              </a:ext>
            </a:extLst>
          </p:cNvPr>
          <p:cNvSpPr>
            <a:spLocks noChangeShapeType="1"/>
          </p:cNvSpPr>
          <p:nvPr/>
        </p:nvSpPr>
        <p:spPr bwMode="auto">
          <a:xfrm flipH="1">
            <a:off x="9259877" y="5718276"/>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01" name="Text Box 63">
            <a:extLst>
              <a:ext uri="{FF2B5EF4-FFF2-40B4-BE49-F238E27FC236}">
                <a16:creationId xmlns:a16="http://schemas.microsoft.com/office/drawing/2014/main" id="{58FB7BFC-77CC-444A-851B-03A966721B6C}"/>
              </a:ext>
            </a:extLst>
          </p:cNvPr>
          <p:cNvSpPr txBox="1">
            <a:spLocks noChangeArrowheads="1"/>
          </p:cNvSpPr>
          <p:nvPr/>
        </p:nvSpPr>
        <p:spPr bwMode="auto">
          <a:xfrm>
            <a:off x="857250" y="2973798"/>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1" i="0" u="none" strike="noStrike" cap="none" normalizeH="0" baseline="0" dirty="0">
              <a:ln>
                <a:noFill/>
              </a:ln>
              <a:solidFill>
                <a:schemeClr val="tx1"/>
              </a:solidFill>
              <a:effectLst/>
              <a:latin typeface="Arial" panose="020B0604020202020204" pitchFamily="34" charset="0"/>
            </a:endParaRPr>
          </a:p>
        </p:txBody>
      </p:sp>
      <p:sp>
        <p:nvSpPr>
          <p:cNvPr id="102" name="Straight Connector 47">
            <a:extLst>
              <a:ext uri="{FF2B5EF4-FFF2-40B4-BE49-F238E27FC236}">
                <a16:creationId xmlns:a16="http://schemas.microsoft.com/office/drawing/2014/main" id="{C533C4F2-8DE9-4915-A510-CCB8A725C675}"/>
              </a:ext>
            </a:extLst>
          </p:cNvPr>
          <p:cNvSpPr>
            <a:spLocks noChangeShapeType="1"/>
          </p:cNvSpPr>
          <p:nvPr/>
        </p:nvSpPr>
        <p:spPr bwMode="auto">
          <a:xfrm>
            <a:off x="10551297" y="4908475"/>
            <a:ext cx="520700"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103" name="Text Box 49">
            <a:extLst>
              <a:ext uri="{FF2B5EF4-FFF2-40B4-BE49-F238E27FC236}">
                <a16:creationId xmlns:a16="http://schemas.microsoft.com/office/drawing/2014/main" id="{C2DA25B9-13DA-4D09-9D44-12560BD2BDAF}"/>
              </a:ext>
            </a:extLst>
          </p:cNvPr>
          <p:cNvSpPr txBox="1">
            <a:spLocks noChangeArrowheads="1"/>
          </p:cNvSpPr>
          <p:nvPr/>
        </p:nvSpPr>
        <p:spPr bwMode="auto">
          <a:xfrm>
            <a:off x="175754" y="253216"/>
            <a:ext cx="12344400" cy="926027"/>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2800" dirty="0">
                <a:latin typeface="Arial" panose="020B0604020202020204" pitchFamily="34" charset="0"/>
                <a:ea typeface="Times New Roman" panose="02020603050405020304" pitchFamily="18" charset="0"/>
              </a:rPr>
              <a:t>Synthesizing the Per Se, Quick Look and Structured Rule of Reason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i="0" u="none" strike="noStrike" cap="none" normalizeH="0" baseline="0" dirty="0">
                <a:ln>
                  <a:noFill/>
                </a:ln>
                <a:solidFill>
                  <a:schemeClr val="tx1"/>
                </a:solidFill>
                <a:effectLst/>
                <a:latin typeface="Arial" panose="020B0604020202020204" pitchFamily="34" charset="0"/>
              </a:rPr>
              <a:t>Into a Single Decision Stru</a:t>
            </a:r>
            <a:r>
              <a:rPr lang="en-US" altLang="en-US" sz="2800" dirty="0">
                <a:latin typeface="Arial" panose="020B0604020202020204" pitchFamily="34" charset="0"/>
              </a:rPr>
              <a:t>cture </a:t>
            </a:r>
            <a:endParaRPr kumimoji="0" lang="en-US" altLang="en-US" sz="1800" i="0" u="none" strike="noStrike" cap="none" normalizeH="0" baseline="0" dirty="0">
              <a:ln>
                <a:noFill/>
              </a:ln>
              <a:solidFill>
                <a:schemeClr val="tx1"/>
              </a:solidFill>
              <a:effectLst/>
              <a:latin typeface="Arial" panose="020B0604020202020204" pitchFamily="34" charset="0"/>
            </a:endParaRPr>
          </a:p>
        </p:txBody>
      </p:sp>
      <p:sp>
        <p:nvSpPr>
          <p:cNvPr id="104" name="Rectangle 45">
            <a:extLst>
              <a:ext uri="{FF2B5EF4-FFF2-40B4-BE49-F238E27FC236}">
                <a16:creationId xmlns:a16="http://schemas.microsoft.com/office/drawing/2014/main" id="{CE0552E8-B286-4B13-ABCF-C96F84366D30}"/>
              </a:ext>
            </a:extLst>
          </p:cNvPr>
          <p:cNvSpPr>
            <a:spLocks noChangeArrowheads="1"/>
          </p:cNvSpPr>
          <p:nvPr/>
        </p:nvSpPr>
        <p:spPr bwMode="auto">
          <a:xfrm>
            <a:off x="3955385" y="956253"/>
            <a:ext cx="184731" cy="104644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1" i="0" u="none" strike="noStrike" cap="none" normalizeH="0" baseline="0">
                <a:ln>
                  <a:noFill/>
                </a:ln>
                <a:solidFill>
                  <a:schemeClr val="tx1"/>
                </a:solidFill>
                <a:effectLst/>
                <a:latin typeface="Arial" panose="020B0604020202020204" pitchFamily="34" charset="0"/>
              </a:rPr>
            </a:br>
            <a:endParaRPr kumimoji="0" lang="en-US" altLang="en-US" sz="1800" b="1"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1" i="0" u="none" strike="noStrike" cap="none" normalizeH="0" baseline="0">
              <a:ln>
                <a:noFill/>
              </a:ln>
              <a:solidFill>
                <a:schemeClr val="tx1"/>
              </a:solidFill>
              <a:effectLst/>
              <a:latin typeface="Arial" panose="020B0604020202020204" pitchFamily="34" charset="0"/>
            </a:endParaRPr>
          </a:p>
        </p:txBody>
      </p:sp>
      <p:sp>
        <p:nvSpPr>
          <p:cNvPr id="106" name="Text Box 44">
            <a:extLst>
              <a:ext uri="{FF2B5EF4-FFF2-40B4-BE49-F238E27FC236}">
                <a16:creationId xmlns:a16="http://schemas.microsoft.com/office/drawing/2014/main" id="{D32F0188-7762-44E0-A5E1-90DEBE11556A}"/>
              </a:ext>
            </a:extLst>
          </p:cNvPr>
          <p:cNvSpPr txBox="1">
            <a:spLocks noChangeArrowheads="1"/>
          </p:cNvSpPr>
          <p:nvPr/>
        </p:nvSpPr>
        <p:spPr bwMode="auto">
          <a:xfrm>
            <a:off x="1612428" y="4334453"/>
            <a:ext cx="995363" cy="366302"/>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900" b="1" i="1" dirty="0">
                <a:solidFill>
                  <a:srgbClr val="C00000"/>
                </a:solidFill>
                <a:latin typeface="Arial" panose="020B0604020202020204" pitchFamily="34" charset="0"/>
                <a:ea typeface="Times New Roman" panose="02020603050405020304" pitchFamily="18" charset="0"/>
              </a:rPr>
              <a:t>Enter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a:t>
            </a:r>
            <a:r>
              <a:rPr lang="en-US" altLang="en-US" sz="900" b="1" i="1" dirty="0">
                <a:solidFill>
                  <a:srgbClr val="C00000"/>
                </a:solidFill>
                <a:latin typeface="Arial" panose="020B0604020202020204" pitchFamily="34" charset="0"/>
                <a:ea typeface="Times New Roman" panose="02020603050405020304" pitchFamily="18" charset="0"/>
              </a:rPr>
              <a:t>usual </a:t>
            </a:r>
            <a:r>
              <a:rPr kumimoji="0" lang="en-US" altLang="en-US" sz="900" b="1"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structure).</a:t>
            </a:r>
            <a:endParaRPr kumimoji="0" lang="en-US" altLang="en-US" sz="1800" b="1" i="1" u="none" strike="noStrike" cap="none" normalizeH="0" baseline="0" dirty="0">
              <a:ln>
                <a:noFill/>
              </a:ln>
              <a:solidFill>
                <a:srgbClr val="C00000"/>
              </a:solidFill>
              <a:effectLst/>
              <a:latin typeface="Arial" panose="020B0604020202020204" pitchFamily="34" charset="0"/>
            </a:endParaRPr>
          </a:p>
        </p:txBody>
      </p:sp>
      <p:sp>
        <p:nvSpPr>
          <p:cNvPr id="45" name="Straight Connector 28">
            <a:extLst>
              <a:ext uri="{FF2B5EF4-FFF2-40B4-BE49-F238E27FC236}">
                <a16:creationId xmlns:a16="http://schemas.microsoft.com/office/drawing/2014/main" id="{306124BF-8065-4E91-9AC5-32DFAD1A393D}"/>
              </a:ext>
            </a:extLst>
          </p:cNvPr>
          <p:cNvSpPr>
            <a:spLocks noChangeShapeType="1"/>
          </p:cNvSpPr>
          <p:nvPr/>
        </p:nvSpPr>
        <p:spPr bwMode="auto">
          <a:xfrm flipH="1">
            <a:off x="3037839" y="3566167"/>
            <a:ext cx="3149153" cy="1605274"/>
          </a:xfrm>
          <a:prstGeom prst="line">
            <a:avLst/>
          </a:prstGeom>
          <a:noFill/>
          <a:ln w="28575">
            <a:solidFill>
              <a:srgbClr val="C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46" name="Straight Connector 52">
            <a:extLst>
              <a:ext uri="{FF2B5EF4-FFF2-40B4-BE49-F238E27FC236}">
                <a16:creationId xmlns:a16="http://schemas.microsoft.com/office/drawing/2014/main" id="{DD2FF181-119E-4ADE-8194-25B4BFAA121D}"/>
              </a:ext>
            </a:extLst>
          </p:cNvPr>
          <p:cNvSpPr>
            <a:spLocks noChangeShapeType="1"/>
          </p:cNvSpPr>
          <p:nvPr/>
        </p:nvSpPr>
        <p:spPr bwMode="auto">
          <a:xfrm>
            <a:off x="2811463" y="2114394"/>
            <a:ext cx="3375976" cy="1459401"/>
          </a:xfrm>
          <a:prstGeom prst="line">
            <a:avLst/>
          </a:prstGeom>
          <a:noFill/>
          <a:ln w="28575">
            <a:solidFill>
              <a:srgbClr val="C00000"/>
            </a:solidFill>
            <a:round/>
            <a:headEnd type="none" w="med" len="med"/>
            <a:tailEnd type="non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b="1"/>
          </a:p>
        </p:txBody>
      </p:sp>
      <p:sp>
        <p:nvSpPr>
          <p:cNvPr id="47" name="Text Box 53">
            <a:extLst>
              <a:ext uri="{FF2B5EF4-FFF2-40B4-BE49-F238E27FC236}">
                <a16:creationId xmlns:a16="http://schemas.microsoft.com/office/drawing/2014/main" id="{3DF47F48-E963-4FDB-82A5-A4D7249B7150}"/>
              </a:ext>
            </a:extLst>
          </p:cNvPr>
          <p:cNvSpPr txBox="1">
            <a:spLocks noChangeArrowheads="1"/>
          </p:cNvSpPr>
          <p:nvPr/>
        </p:nvSpPr>
        <p:spPr bwMode="auto">
          <a:xfrm>
            <a:off x="3389313" y="1715292"/>
            <a:ext cx="1124938" cy="621585"/>
          </a:xfrm>
          <a:prstGeom prst="rect">
            <a:avLst/>
          </a:prstGeom>
          <a:solidFill>
            <a:srgbClr val="FFFF00"/>
          </a:solidFill>
          <a:ln w="9525">
            <a:solidFill>
              <a:srgbClr val="C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Go </a:t>
            </a:r>
            <a:r>
              <a:rPr lang="en-US" altLang="en-US" sz="900" b="1" dirty="0">
                <a:solidFill>
                  <a:srgbClr val="C00000"/>
                </a:solidFill>
                <a:latin typeface="Arial" panose="020B0604020202020204" pitchFamily="34" charset="0"/>
                <a:ea typeface="Times New Roman" panose="02020603050405020304" pitchFamily="18" charset="0"/>
              </a:rPr>
              <a:t>Directly to #</a:t>
            </a:r>
            <a:r>
              <a:rPr kumimoji="0" lang="en-US" altLang="en-US" sz="900" b="1" i="0"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3  (ROR Step 1)</a:t>
            </a:r>
            <a:endParaRPr kumimoji="0" lang="en-US" altLang="en-US" sz="1800" b="1" i="0" u="none" strike="noStrike" cap="none" normalizeH="0" baseline="0" dirty="0">
              <a:ln>
                <a:noFill/>
              </a:ln>
              <a:solidFill>
                <a:srgbClr val="C00000"/>
              </a:solidFill>
              <a:effectLst/>
              <a:latin typeface="Arial" panose="020B0604020202020204" pitchFamily="34" charset="0"/>
            </a:endParaRPr>
          </a:p>
        </p:txBody>
      </p:sp>
    </p:spTree>
    <p:extLst>
      <p:ext uri="{BB962C8B-B14F-4D97-AF65-F5344CB8AC3E}">
        <p14:creationId xmlns:p14="http://schemas.microsoft.com/office/powerpoint/2010/main" val="176096114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C6AD03-225C-41DE-8205-50E75D00204C}"/>
              </a:ext>
            </a:extLst>
          </p:cNvPr>
          <p:cNvSpPr>
            <a:spLocks noGrp="1"/>
          </p:cNvSpPr>
          <p:nvPr>
            <p:ph type="title"/>
          </p:nvPr>
        </p:nvSpPr>
        <p:spPr/>
        <p:txBody>
          <a:bodyPr/>
          <a:lstStyle/>
          <a:p>
            <a:r>
              <a:rPr lang="en-US" sz="3600" dirty="0"/>
              <a:t>Quick Look and Enquiry Meet for the Case as Reflected and Explained in </a:t>
            </a:r>
            <a:r>
              <a:rPr lang="en-US" sz="3600" i="1" dirty="0"/>
              <a:t>Polygram</a:t>
            </a:r>
            <a:endParaRPr lang="en-US" i="1" dirty="0"/>
          </a:p>
        </p:txBody>
      </p:sp>
      <p:sp>
        <p:nvSpPr>
          <p:cNvPr id="3" name="Text Placeholder 2">
            <a:extLst>
              <a:ext uri="{FF2B5EF4-FFF2-40B4-BE49-F238E27FC236}">
                <a16:creationId xmlns:a16="http://schemas.microsoft.com/office/drawing/2014/main" id="{40BF425C-DED0-43AB-A687-28E4BF23E925}"/>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539C4313-7138-4533-9C04-8454A84860F9}"/>
              </a:ext>
            </a:extLst>
          </p:cNvPr>
          <p:cNvSpPr>
            <a:spLocks noGrp="1"/>
          </p:cNvSpPr>
          <p:nvPr>
            <p:ph type="sldNum" sz="quarter" idx="12"/>
          </p:nvPr>
        </p:nvSpPr>
        <p:spPr/>
        <p:txBody>
          <a:bodyPr/>
          <a:lstStyle/>
          <a:p>
            <a:fld id="{041AE103-95A6-49DF-8499-CE7ADA77459E}" type="slidenum">
              <a:rPr lang="en-US" smtClean="0"/>
              <a:t>35</a:t>
            </a:fld>
            <a:endParaRPr lang="en-US"/>
          </a:p>
        </p:txBody>
      </p:sp>
    </p:spTree>
    <p:extLst>
      <p:ext uri="{BB962C8B-B14F-4D97-AF65-F5344CB8AC3E}">
        <p14:creationId xmlns:p14="http://schemas.microsoft.com/office/powerpoint/2010/main" val="315093948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a:xfrm>
            <a:off x="919625" y="394177"/>
            <a:ext cx="7279619" cy="834135"/>
          </a:xfrm>
        </p:spPr>
        <p:txBody>
          <a:bodyPr>
            <a:normAutofit fontScale="90000"/>
          </a:bodyPr>
          <a:lstStyle/>
          <a:p>
            <a:r>
              <a:rPr lang="en-US" sz="3600" i="1" dirty="0"/>
              <a:t>Polygram</a:t>
            </a:r>
            <a:r>
              <a:rPr lang="en-US" sz="3600" dirty="0"/>
              <a:t> (2005)(“</a:t>
            </a:r>
            <a:r>
              <a:rPr lang="en-US" sz="3600" i="1" dirty="0"/>
              <a:t>Three Tenors</a:t>
            </a:r>
            <a:r>
              <a:rPr lang="en-US" sz="3600" dirty="0"/>
              <a:t>”) </a:t>
            </a:r>
            <a:r>
              <a:rPr lang="en-US" sz="2200" b="1" i="1" dirty="0">
                <a:solidFill>
                  <a:srgbClr val="00B0F0"/>
                </a:solidFill>
              </a:rPr>
              <a:t>(p. 243) </a:t>
            </a:r>
            <a:endParaRPr lang="en-US" sz="3600" b="1" i="1" dirty="0">
              <a:solidFill>
                <a:srgbClr val="00B0F0"/>
              </a:solidFill>
            </a:endParaRPr>
          </a:p>
        </p:txBody>
      </p:sp>
      <p:sp>
        <p:nvSpPr>
          <p:cNvPr id="37891" name="Content Placeholder 2"/>
          <p:cNvSpPr>
            <a:spLocks noGrp="1"/>
          </p:cNvSpPr>
          <p:nvPr>
            <p:ph idx="1"/>
          </p:nvPr>
        </p:nvSpPr>
        <p:spPr>
          <a:xfrm>
            <a:off x="1064664" y="1228313"/>
            <a:ext cx="9106858" cy="5493162"/>
          </a:xfrm>
        </p:spPr>
        <p:txBody>
          <a:bodyPr>
            <a:normAutofit/>
          </a:bodyPr>
          <a:lstStyle/>
          <a:p>
            <a:r>
              <a:rPr lang="en-US" sz="2000" dirty="0"/>
              <a:t>Conduct</a:t>
            </a:r>
          </a:p>
          <a:p>
            <a:pPr lvl="1"/>
            <a:r>
              <a:rPr lang="en-US" sz="1800" dirty="0"/>
              <a:t>Agreement to advertising &amp; discounting of </a:t>
            </a:r>
            <a:r>
              <a:rPr lang="en-US" sz="1800" b="1" i="1" dirty="0">
                <a:solidFill>
                  <a:srgbClr val="C00000"/>
                </a:solidFill>
              </a:rPr>
              <a:t>previous two CDs for 10 weeks </a:t>
            </a:r>
            <a:r>
              <a:rPr lang="en-US" sz="1800" dirty="0"/>
              <a:t>during release and initial promotion of </a:t>
            </a:r>
            <a:r>
              <a:rPr lang="en-US" sz="1800" b="1" i="1" dirty="0">
                <a:solidFill>
                  <a:srgbClr val="C00000"/>
                </a:solidFill>
              </a:rPr>
              <a:t>new jointly produced album</a:t>
            </a:r>
          </a:p>
          <a:p>
            <a:r>
              <a:rPr lang="en-US" sz="2000" dirty="0"/>
              <a:t>FTC Allegations</a:t>
            </a:r>
          </a:p>
          <a:p>
            <a:pPr lvl="1"/>
            <a:r>
              <a:rPr lang="en-US" sz="1800" dirty="0"/>
              <a:t>Eliminates advertising and price competition between old vs new CDs</a:t>
            </a:r>
          </a:p>
          <a:p>
            <a:pPr lvl="1"/>
            <a:r>
              <a:rPr lang="en-US" sz="1800" b="1" i="1" dirty="0">
                <a:solidFill>
                  <a:srgbClr val="C00000"/>
                </a:solidFill>
              </a:rPr>
              <a:t>Maintains price of new CD</a:t>
            </a:r>
          </a:p>
          <a:p>
            <a:r>
              <a:rPr lang="en-US" sz="2000" dirty="0"/>
              <a:t>Efficiency Justification </a:t>
            </a:r>
          </a:p>
          <a:p>
            <a:pPr lvl="1"/>
            <a:r>
              <a:rPr lang="en-US" sz="1800" dirty="0"/>
              <a:t>Eliminates “free-riding” by old albums of promotion of new album</a:t>
            </a:r>
          </a:p>
          <a:p>
            <a:pPr lvl="2"/>
            <a:r>
              <a:rPr lang="en-US" sz="1600" dirty="0"/>
              <a:t>This fear was more alarming to promotors due to the similarity of the repertoire in the new and older albums</a:t>
            </a:r>
          </a:p>
          <a:p>
            <a:pPr lvl="1"/>
            <a:r>
              <a:rPr lang="en-US" sz="1800" dirty="0">
                <a:solidFill>
                  <a:srgbClr val="C00000"/>
                </a:solidFill>
              </a:rPr>
              <a:t>Court: Free-riding claim not cognizable because the old CDs were </a:t>
            </a:r>
            <a:r>
              <a:rPr lang="en-US" sz="1800" i="1" dirty="0">
                <a:solidFill>
                  <a:srgbClr val="C00000"/>
                </a:solidFill>
              </a:rPr>
              <a:t>not </a:t>
            </a:r>
            <a:r>
              <a:rPr lang="en-US" sz="1800" dirty="0">
                <a:solidFill>
                  <a:srgbClr val="C00000"/>
                </a:solidFill>
              </a:rPr>
              <a:t>part of </a:t>
            </a:r>
            <a:br>
              <a:rPr lang="en-US" sz="1800" dirty="0">
                <a:solidFill>
                  <a:srgbClr val="C00000"/>
                </a:solidFill>
              </a:rPr>
            </a:br>
            <a:r>
              <a:rPr lang="en-US" sz="1800" dirty="0">
                <a:solidFill>
                  <a:srgbClr val="C00000"/>
                </a:solidFill>
              </a:rPr>
              <a:t>the JV at issue here (pp. 249-50)</a:t>
            </a:r>
          </a:p>
          <a:p>
            <a:r>
              <a:rPr lang="en-US" sz="2000" b="1" dirty="0">
                <a:solidFill>
                  <a:srgbClr val="0070C0"/>
                </a:solidFill>
              </a:rPr>
              <a:t>Sidebar: “The General Counsel’s Nightmare”</a:t>
            </a:r>
          </a:p>
          <a:p>
            <a:pPr lvl="1"/>
            <a:r>
              <a:rPr lang="en-US" sz="1800" b="1" dirty="0">
                <a:solidFill>
                  <a:srgbClr val="0070C0"/>
                </a:solidFill>
              </a:rPr>
              <a:t>GC found out about agreement and warned execs to kill it.  They wrote a letter saying so.  But then phoned up to say the agreement was still on</a:t>
            </a:r>
          </a:p>
        </p:txBody>
      </p:sp>
      <p:sp>
        <p:nvSpPr>
          <p:cNvPr id="2" name="Slide Number Placeholder 1">
            <a:extLst>
              <a:ext uri="{FF2B5EF4-FFF2-40B4-BE49-F238E27FC236}">
                <a16:creationId xmlns:a16="http://schemas.microsoft.com/office/drawing/2014/main" id="{88DD17F7-E017-4B7C-AFF3-95985D4A8ADB}"/>
              </a:ext>
            </a:extLst>
          </p:cNvPr>
          <p:cNvSpPr>
            <a:spLocks noGrp="1"/>
          </p:cNvSpPr>
          <p:nvPr>
            <p:ph type="sldNum" sz="quarter" idx="12"/>
          </p:nvPr>
        </p:nvSpPr>
        <p:spPr/>
        <p:txBody>
          <a:bodyPr/>
          <a:lstStyle/>
          <a:p>
            <a:fld id="{041AE103-95A6-49DF-8499-CE7ADA77459E}" type="slidenum">
              <a:rPr lang="en-US" smtClean="0"/>
              <a:t>36</a:t>
            </a:fld>
            <a:endParaRPr lang="en-US"/>
          </a:p>
        </p:txBody>
      </p:sp>
    </p:spTree>
    <p:extLst>
      <p:ext uri="{BB962C8B-B14F-4D97-AF65-F5344CB8AC3E}">
        <p14:creationId xmlns:p14="http://schemas.microsoft.com/office/powerpoint/2010/main" val="258917057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BC13AB-C54A-446C-AA9B-3B09B735887F}"/>
              </a:ext>
            </a:extLst>
          </p:cNvPr>
          <p:cNvSpPr>
            <a:spLocks noGrp="1"/>
          </p:cNvSpPr>
          <p:nvPr>
            <p:ph type="title"/>
          </p:nvPr>
        </p:nvSpPr>
        <p:spPr>
          <a:xfrm>
            <a:off x="366860" y="320675"/>
            <a:ext cx="10515600" cy="1325563"/>
          </a:xfrm>
        </p:spPr>
        <p:txBody>
          <a:bodyPr>
            <a:normAutofit/>
          </a:bodyPr>
          <a:lstStyle/>
          <a:p>
            <a:r>
              <a:rPr lang="en-US" sz="3200" dirty="0"/>
              <a:t>Polygram’s Summary of the Evolution of the ROR </a:t>
            </a:r>
            <a:r>
              <a:rPr lang="en-US" sz="2400" i="1" dirty="0">
                <a:solidFill>
                  <a:srgbClr val="00B0F0"/>
                </a:solidFill>
              </a:rPr>
              <a:t>(p. 246)</a:t>
            </a:r>
            <a:endParaRPr lang="en-US" sz="3200" i="1" dirty="0">
              <a:solidFill>
                <a:srgbClr val="00B0F0"/>
              </a:solidFill>
            </a:endParaRPr>
          </a:p>
        </p:txBody>
      </p:sp>
      <p:sp>
        <p:nvSpPr>
          <p:cNvPr id="3" name="Content Placeholder 2">
            <a:extLst>
              <a:ext uri="{FF2B5EF4-FFF2-40B4-BE49-F238E27FC236}">
                <a16:creationId xmlns:a16="http://schemas.microsoft.com/office/drawing/2014/main" id="{E8286722-000F-483C-A1F9-45541A39F898}"/>
              </a:ext>
            </a:extLst>
          </p:cNvPr>
          <p:cNvSpPr>
            <a:spLocks noGrp="1"/>
          </p:cNvSpPr>
          <p:nvPr>
            <p:ph idx="1"/>
          </p:nvPr>
        </p:nvSpPr>
        <p:spPr>
          <a:xfrm>
            <a:off x="838200" y="1825625"/>
            <a:ext cx="8268093" cy="4351338"/>
          </a:xfrm>
        </p:spPr>
        <p:txBody>
          <a:bodyPr>
            <a:normAutofit/>
          </a:bodyPr>
          <a:lstStyle/>
          <a:p>
            <a:r>
              <a:rPr kumimoji="1" lang="en-US" sz="2000" dirty="0"/>
              <a:t>“Since </a:t>
            </a:r>
            <a:r>
              <a:rPr kumimoji="1" lang="en-US" sz="2000" i="1" dirty="0"/>
              <a:t>Professional Engineers </a:t>
            </a:r>
            <a:r>
              <a:rPr kumimoji="1" lang="en-US" sz="2000" dirty="0"/>
              <a:t>the Supreme Court has steadily </a:t>
            </a:r>
            <a:r>
              <a:rPr kumimoji="1" lang="en-US" sz="2000" b="1" dirty="0">
                <a:solidFill>
                  <a:srgbClr val="C00000"/>
                </a:solidFill>
              </a:rPr>
              <a:t>moved away from the dichotomous approach</a:t>
            </a:r>
            <a:r>
              <a:rPr kumimoji="1" lang="en-US" sz="2000" dirty="0">
                <a:solidFill>
                  <a:srgbClr val="C00000"/>
                </a:solidFill>
              </a:rPr>
              <a:t> </a:t>
            </a:r>
            <a:r>
              <a:rPr kumimoji="1" lang="en-US" sz="2000" dirty="0"/>
              <a:t>– under which every restraint of trade is either unlawful </a:t>
            </a:r>
            <a:r>
              <a:rPr kumimoji="1" lang="en-US" sz="2000" i="1" dirty="0"/>
              <a:t>per se</a:t>
            </a:r>
            <a:r>
              <a:rPr kumimoji="1" lang="en-US" sz="2000" dirty="0"/>
              <a:t>, and hence not susceptible to a procompetitive justification”</a:t>
            </a:r>
          </a:p>
          <a:p>
            <a:r>
              <a:rPr kumimoji="1" lang="en-US" sz="2000" dirty="0"/>
              <a:t>“Or subject to full-blown rule-of-reason analysis – </a:t>
            </a:r>
            <a:r>
              <a:rPr kumimoji="1" lang="en-US" sz="2000" b="1" dirty="0">
                <a:solidFill>
                  <a:srgbClr val="C00000"/>
                </a:solidFill>
              </a:rPr>
              <a:t>toward one in which the extent of the inquiry is tailored to the suspect conduct in each particular case</a:t>
            </a:r>
            <a:r>
              <a:rPr kumimoji="1" lang="en-US" sz="2000" dirty="0"/>
              <a:t>.</a:t>
            </a:r>
          </a:p>
          <a:p>
            <a:r>
              <a:rPr kumimoji="1" lang="en-US" sz="2000" dirty="0"/>
              <a:t>“At the same time, however, in </a:t>
            </a:r>
            <a:r>
              <a:rPr kumimoji="1" lang="en-US" sz="2000" i="1" dirty="0"/>
              <a:t>NCAA</a:t>
            </a:r>
            <a:r>
              <a:rPr kumimoji="1" lang="en-US" sz="2000" dirty="0"/>
              <a:t> and </a:t>
            </a:r>
            <a:r>
              <a:rPr kumimoji="1" lang="en-US" sz="2000" i="1" dirty="0" err="1"/>
              <a:t>IFD</a:t>
            </a:r>
            <a:r>
              <a:rPr kumimoji="1" lang="en-US" sz="2000" dirty="0"/>
              <a:t> </a:t>
            </a:r>
            <a:r>
              <a:rPr kumimoji="1" lang="en-US" sz="2000" b="1" dirty="0">
                <a:solidFill>
                  <a:srgbClr val="C00000"/>
                </a:solidFill>
              </a:rPr>
              <a:t>the Court did not insist upon the elaborate market analysis ordinarily required under the rule of reason </a:t>
            </a:r>
            <a:r>
              <a:rPr kumimoji="1" lang="en-US" sz="2000" dirty="0"/>
              <a:t>to prove the defendant had market power and the restraint it imposed had an anticompetitive effect.”</a:t>
            </a:r>
          </a:p>
          <a:p>
            <a:r>
              <a:rPr kumimoji="1" lang="en-US" sz="2000" dirty="0">
                <a:solidFill>
                  <a:srgbClr val="C00000"/>
                </a:solidFill>
              </a:rPr>
              <a:t>“</a:t>
            </a:r>
            <a:r>
              <a:rPr kumimoji="1" lang="en-US" sz="2000" b="1" dirty="0">
                <a:solidFill>
                  <a:srgbClr val="C00000"/>
                </a:solidFill>
              </a:rPr>
              <a:t>The Court instead adopted an intermediate inquiry, </a:t>
            </a:r>
            <a:r>
              <a:rPr kumimoji="1" lang="en-US" sz="2000" b="1" u="sng" dirty="0">
                <a:solidFill>
                  <a:srgbClr val="C00000"/>
                </a:solidFill>
              </a:rPr>
              <a:t>since dubbed the ‘quick look</a:t>
            </a:r>
            <a:r>
              <a:rPr kumimoji="1" lang="en-US" sz="2000" b="1" dirty="0">
                <a:solidFill>
                  <a:srgbClr val="C00000"/>
                </a:solidFill>
              </a:rPr>
              <a:t>,’ to evaluate horizontal restraints of trade</a:t>
            </a:r>
            <a:r>
              <a:rPr kumimoji="1" lang="en-US" sz="2000" dirty="0">
                <a:solidFill>
                  <a:srgbClr val="C00000"/>
                </a:solidFill>
              </a:rPr>
              <a:t>.”</a:t>
            </a:r>
          </a:p>
          <a:p>
            <a:endParaRPr kumimoji="1" lang="en-US" sz="2000" dirty="0"/>
          </a:p>
          <a:p>
            <a:endParaRPr kumimoji="1" lang="en-US" sz="2000" dirty="0"/>
          </a:p>
          <a:p>
            <a:endParaRPr kumimoji="1" lang="en-US" sz="2000" dirty="0"/>
          </a:p>
          <a:p>
            <a:endParaRPr kumimoji="1" lang="en-US" sz="2000" dirty="0"/>
          </a:p>
          <a:p>
            <a:endParaRPr kumimoji="1" lang="en-US" dirty="0"/>
          </a:p>
          <a:p>
            <a:endParaRPr kumimoji="1" lang="en-US" dirty="0"/>
          </a:p>
          <a:p>
            <a:endParaRPr kumimoji="1" lang="en-US" b="1" dirty="0"/>
          </a:p>
          <a:p>
            <a:endParaRPr lang="en-US" sz="3200" b="1" dirty="0"/>
          </a:p>
        </p:txBody>
      </p:sp>
      <p:sp>
        <p:nvSpPr>
          <p:cNvPr id="5" name="Rectangle 4">
            <a:extLst>
              <a:ext uri="{FF2B5EF4-FFF2-40B4-BE49-F238E27FC236}">
                <a16:creationId xmlns:a16="http://schemas.microsoft.com/office/drawing/2014/main" id="{AC132E7D-CED0-4983-9E75-2BCBB46335A5}"/>
              </a:ext>
            </a:extLst>
          </p:cNvPr>
          <p:cNvSpPr/>
          <p:nvPr/>
        </p:nvSpPr>
        <p:spPr>
          <a:xfrm>
            <a:off x="9630907" y="1501155"/>
            <a:ext cx="2380118" cy="146111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400" b="1" dirty="0">
                <a:solidFill>
                  <a:srgbClr val="0070C0"/>
                </a:solidFill>
                <a:latin typeface="Times New Roman" panose="02020603050405020304" pitchFamily="18" charset="0"/>
                <a:cs typeface="Times New Roman" panose="02020603050405020304" pitchFamily="18" charset="0"/>
              </a:rPr>
              <a:t>Useful Summary of the Case Law</a:t>
            </a:r>
          </a:p>
        </p:txBody>
      </p:sp>
      <p:sp>
        <p:nvSpPr>
          <p:cNvPr id="7" name="Slide Number Placeholder 6">
            <a:extLst>
              <a:ext uri="{FF2B5EF4-FFF2-40B4-BE49-F238E27FC236}">
                <a16:creationId xmlns:a16="http://schemas.microsoft.com/office/drawing/2014/main" id="{7FF325DF-6A4C-4B83-88B8-DDF51E836ECF}"/>
              </a:ext>
            </a:extLst>
          </p:cNvPr>
          <p:cNvSpPr>
            <a:spLocks noGrp="1"/>
          </p:cNvSpPr>
          <p:nvPr>
            <p:ph type="sldNum" sz="quarter" idx="12"/>
          </p:nvPr>
        </p:nvSpPr>
        <p:spPr/>
        <p:txBody>
          <a:bodyPr/>
          <a:lstStyle/>
          <a:p>
            <a:fld id="{041AE103-95A6-49DF-8499-CE7ADA77459E}" type="slidenum">
              <a:rPr lang="en-US" smtClean="0"/>
              <a:t>37</a:t>
            </a:fld>
            <a:endParaRPr lang="en-US"/>
          </a:p>
        </p:txBody>
      </p:sp>
    </p:spTree>
    <p:extLst>
      <p:ext uri="{BB962C8B-B14F-4D97-AF65-F5344CB8AC3E}">
        <p14:creationId xmlns:p14="http://schemas.microsoft.com/office/powerpoint/2010/main" val="3760968083"/>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F6333A-16CB-49EB-9921-A0665D59E330}"/>
              </a:ext>
            </a:extLst>
          </p:cNvPr>
          <p:cNvSpPr>
            <a:spLocks noGrp="1"/>
          </p:cNvSpPr>
          <p:nvPr>
            <p:ph type="title"/>
          </p:nvPr>
        </p:nvSpPr>
        <p:spPr/>
        <p:txBody>
          <a:bodyPr>
            <a:normAutofit/>
          </a:bodyPr>
          <a:lstStyle/>
          <a:p>
            <a:r>
              <a:rPr lang="en-US" sz="3200" dirty="0"/>
              <a:t>Polygram: Framing the Anticompetitive Presumption </a:t>
            </a:r>
            <a:r>
              <a:rPr lang="en-US" sz="2400" b="1" i="1" dirty="0">
                <a:solidFill>
                  <a:srgbClr val="00B0F0"/>
                </a:solidFill>
              </a:rPr>
              <a:t>(p. 248)</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E67097D8-232B-44AF-BC19-1634BC023C02}"/>
              </a:ext>
            </a:extLst>
          </p:cNvPr>
          <p:cNvSpPr>
            <a:spLocks noGrp="1"/>
          </p:cNvSpPr>
          <p:nvPr>
            <p:ph idx="1"/>
          </p:nvPr>
        </p:nvSpPr>
        <p:spPr>
          <a:xfrm>
            <a:off x="465841" y="1345676"/>
            <a:ext cx="9422877" cy="5410200"/>
          </a:xfrm>
        </p:spPr>
        <p:txBody>
          <a:bodyPr>
            <a:normAutofit fontScale="92500"/>
          </a:bodyPr>
          <a:lstStyle/>
          <a:p>
            <a:r>
              <a:rPr lang="en-US" sz="2000" b="1" dirty="0">
                <a:solidFill>
                  <a:srgbClr val="C00000"/>
                </a:solidFill>
              </a:rPr>
              <a:t>If, based upon economic learning and the experience of the market, it is obvious that a restraint of trade likely impairs competition, then the restraint is presumed unlawful and, in order to avoid liability, the defendant must either identify some reason the restraint is unlikely to harm consumers or identify some competitive benefit that plausibly offsets the apparent or anticipated harm.  …</a:t>
            </a:r>
            <a:endParaRPr lang="en-US" sz="2000" dirty="0"/>
          </a:p>
          <a:p>
            <a:r>
              <a:rPr lang="en-US" sz="2000" dirty="0"/>
              <a:t>Although the Commission uses the term </a:t>
            </a:r>
            <a:r>
              <a:rPr lang="en-US" sz="2000" b="1" dirty="0">
                <a:solidFill>
                  <a:srgbClr val="C00000"/>
                </a:solidFill>
              </a:rPr>
              <a:t>“inherently suspect” </a:t>
            </a:r>
            <a:r>
              <a:rPr lang="en-US" sz="2000" dirty="0"/>
              <a:t>to describe those restraints that judicial experience and economic learning have shown to be likely to harm consumers, … </a:t>
            </a:r>
            <a:r>
              <a:rPr lang="en-US" sz="2000" b="1" dirty="0">
                <a:solidFill>
                  <a:srgbClr val="C00000"/>
                </a:solidFill>
              </a:rPr>
              <a:t>the rebuttable presumption of illegality arises </a:t>
            </a:r>
            <a:r>
              <a:rPr lang="en-US" sz="2000" dirty="0">
                <a:solidFill>
                  <a:srgbClr val="C00000"/>
                </a:solidFill>
              </a:rPr>
              <a:t>not necessarily from anything “inherent” in a business practice but from the </a:t>
            </a:r>
            <a:r>
              <a:rPr lang="en-US" sz="2000" b="1" dirty="0">
                <a:solidFill>
                  <a:srgbClr val="C00000"/>
                </a:solidFill>
                <a:highlight>
                  <a:srgbClr val="FFFF00"/>
                </a:highlight>
              </a:rPr>
              <a:t>close family resemblance</a:t>
            </a:r>
            <a:r>
              <a:rPr lang="en-US" sz="2000" b="1" dirty="0">
                <a:solidFill>
                  <a:srgbClr val="C00000"/>
                </a:solidFill>
              </a:rPr>
              <a:t> </a:t>
            </a:r>
            <a:r>
              <a:rPr lang="en-US" sz="2000" dirty="0">
                <a:solidFill>
                  <a:srgbClr val="C00000"/>
                </a:solidFill>
              </a:rPr>
              <a:t>between the suspect practice and another practice that </a:t>
            </a:r>
            <a:r>
              <a:rPr lang="en-US" sz="2000" b="1" dirty="0">
                <a:solidFill>
                  <a:srgbClr val="C00000"/>
                </a:solidFill>
                <a:highlight>
                  <a:srgbClr val="FFFF00"/>
                </a:highlight>
              </a:rPr>
              <a:t>already stands convicted in the court of consumer welfare</a:t>
            </a:r>
            <a:r>
              <a:rPr lang="en-US" sz="2000" dirty="0">
                <a:solidFill>
                  <a:srgbClr val="C00000"/>
                </a:solidFill>
                <a:highlight>
                  <a:srgbClr val="FFFF00"/>
                </a:highlight>
              </a:rPr>
              <a:t>. </a:t>
            </a:r>
            <a:r>
              <a:rPr lang="en-US" sz="2000" dirty="0">
                <a:solidFill>
                  <a:srgbClr val="C00000"/>
                </a:solidFill>
              </a:rPr>
              <a:t>  </a:t>
            </a:r>
          </a:p>
          <a:p>
            <a:endParaRPr lang="en-US" sz="2000" dirty="0"/>
          </a:p>
          <a:p>
            <a:pPr marL="0" indent="0">
              <a:buNone/>
            </a:pPr>
            <a:r>
              <a:rPr lang="en-US" sz="2000" b="1" u="sng" dirty="0"/>
              <a:t>Application to the Case</a:t>
            </a:r>
          </a:p>
          <a:p>
            <a:r>
              <a:rPr lang="en-US" sz="2000" dirty="0"/>
              <a:t>That said, we have no difficulty with the Commission's conclusion that PolyGram's agreement with Warner in all likelihood had a deleterious effect upon consumers-unless, that is, PolyGram comes forward with some plausible explanation to the contrary.   </a:t>
            </a:r>
            <a:r>
              <a:rPr lang="en-US" sz="2000" dirty="0">
                <a:solidFill>
                  <a:srgbClr val="C00000"/>
                </a:solidFill>
              </a:rPr>
              <a:t>An agreement between joint </a:t>
            </a:r>
            <a:r>
              <a:rPr lang="en-US" sz="2000" dirty="0" err="1">
                <a:solidFill>
                  <a:srgbClr val="C00000"/>
                </a:solidFill>
              </a:rPr>
              <a:t>venturers</a:t>
            </a:r>
            <a:r>
              <a:rPr lang="en-US" sz="2000" dirty="0">
                <a:solidFill>
                  <a:srgbClr val="C00000"/>
                </a:solidFill>
              </a:rPr>
              <a:t> to restrain price cutting and advertising </a:t>
            </a:r>
            <a:r>
              <a:rPr lang="en-US" sz="2000" b="1" dirty="0">
                <a:solidFill>
                  <a:srgbClr val="C00000"/>
                </a:solidFill>
                <a:highlight>
                  <a:srgbClr val="FFFF00"/>
                </a:highlight>
              </a:rPr>
              <a:t>with respect to</a:t>
            </a:r>
            <a:r>
              <a:rPr lang="en-US" sz="2000" b="1" dirty="0">
                <a:solidFill>
                  <a:srgbClr val="C00000"/>
                </a:solidFill>
              </a:rPr>
              <a:t> </a:t>
            </a:r>
            <a:r>
              <a:rPr lang="en-US" sz="2000" b="1" dirty="0">
                <a:solidFill>
                  <a:srgbClr val="C00000"/>
                </a:solidFill>
                <a:highlight>
                  <a:srgbClr val="FFFF00"/>
                </a:highlight>
              </a:rPr>
              <a:t>products not part of the joint venture</a:t>
            </a:r>
            <a:r>
              <a:rPr lang="en-US" sz="2000" b="1" dirty="0">
                <a:solidFill>
                  <a:srgbClr val="C00000"/>
                </a:solidFill>
              </a:rPr>
              <a:t> looks suspiciously like a naked price fixing agreement </a:t>
            </a:r>
            <a:r>
              <a:rPr lang="en-US" sz="2000" dirty="0">
                <a:solidFill>
                  <a:srgbClr val="C00000"/>
                </a:solidFill>
              </a:rPr>
              <a:t>between competitors, which would ordinarily be condemned as per se unlawful</a:t>
            </a:r>
            <a:r>
              <a:rPr lang="en-US" sz="2000" dirty="0"/>
              <a:t>.  </a:t>
            </a:r>
          </a:p>
        </p:txBody>
      </p:sp>
      <p:sp>
        <p:nvSpPr>
          <p:cNvPr id="6" name="Rectangle 5">
            <a:extLst>
              <a:ext uri="{FF2B5EF4-FFF2-40B4-BE49-F238E27FC236}">
                <a16:creationId xmlns:a16="http://schemas.microsoft.com/office/drawing/2014/main" id="{C2B389FB-8630-4575-A82D-CDBAF53943ED}"/>
              </a:ext>
            </a:extLst>
          </p:cNvPr>
          <p:cNvSpPr/>
          <p:nvPr/>
        </p:nvSpPr>
        <p:spPr>
          <a:xfrm>
            <a:off x="10284643" y="1847711"/>
            <a:ext cx="1719716" cy="70695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Recall Brown Univ Summary</a:t>
            </a:r>
          </a:p>
        </p:txBody>
      </p:sp>
      <p:cxnSp>
        <p:nvCxnSpPr>
          <p:cNvPr id="7" name="Straight Arrow Connector 6">
            <a:extLst>
              <a:ext uri="{FF2B5EF4-FFF2-40B4-BE49-F238E27FC236}">
                <a16:creationId xmlns:a16="http://schemas.microsoft.com/office/drawing/2014/main" id="{ECC1518E-DF79-4C36-BC9B-ABE6EC1E92F9}"/>
              </a:ext>
            </a:extLst>
          </p:cNvPr>
          <p:cNvCxnSpPr>
            <a:cxnSpLocks/>
          </p:cNvCxnSpPr>
          <p:nvPr/>
        </p:nvCxnSpPr>
        <p:spPr>
          <a:xfrm flipH="1" flipV="1">
            <a:off x="9381635" y="2084613"/>
            <a:ext cx="732540" cy="1165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5" name="Slide Number Placeholder 4">
            <a:extLst>
              <a:ext uri="{FF2B5EF4-FFF2-40B4-BE49-F238E27FC236}">
                <a16:creationId xmlns:a16="http://schemas.microsoft.com/office/drawing/2014/main" id="{DCCBCDCA-C307-4B3C-96A8-40267F0FCDBE}"/>
              </a:ext>
            </a:extLst>
          </p:cNvPr>
          <p:cNvSpPr>
            <a:spLocks noGrp="1"/>
          </p:cNvSpPr>
          <p:nvPr>
            <p:ph type="sldNum" sz="quarter" idx="12"/>
          </p:nvPr>
        </p:nvSpPr>
        <p:spPr/>
        <p:txBody>
          <a:bodyPr/>
          <a:lstStyle/>
          <a:p>
            <a:fld id="{041AE103-95A6-49DF-8499-CE7ADA77459E}" type="slidenum">
              <a:rPr lang="en-US" smtClean="0"/>
              <a:t>38</a:t>
            </a:fld>
            <a:endParaRPr lang="en-US"/>
          </a:p>
        </p:txBody>
      </p:sp>
      <p:sp>
        <p:nvSpPr>
          <p:cNvPr id="8" name="Rectangle 7">
            <a:extLst>
              <a:ext uri="{FF2B5EF4-FFF2-40B4-BE49-F238E27FC236}">
                <a16:creationId xmlns:a16="http://schemas.microsoft.com/office/drawing/2014/main" id="{9B4EDD4E-103F-442D-8930-155B85FB33D3}"/>
              </a:ext>
            </a:extLst>
          </p:cNvPr>
          <p:cNvSpPr/>
          <p:nvPr/>
        </p:nvSpPr>
        <p:spPr>
          <a:xfrm>
            <a:off x="10461057" y="3569015"/>
            <a:ext cx="1366887" cy="70695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Nicely put!</a:t>
            </a:r>
          </a:p>
        </p:txBody>
      </p:sp>
      <p:cxnSp>
        <p:nvCxnSpPr>
          <p:cNvPr id="9" name="Straight Arrow Connector 8">
            <a:extLst>
              <a:ext uri="{FF2B5EF4-FFF2-40B4-BE49-F238E27FC236}">
                <a16:creationId xmlns:a16="http://schemas.microsoft.com/office/drawing/2014/main" id="{E58D4DFB-DC6D-4A02-9D22-07A21C1F21A2}"/>
              </a:ext>
            </a:extLst>
          </p:cNvPr>
          <p:cNvCxnSpPr>
            <a:cxnSpLocks/>
          </p:cNvCxnSpPr>
          <p:nvPr/>
        </p:nvCxnSpPr>
        <p:spPr>
          <a:xfrm flipH="1" flipV="1">
            <a:off x="9599237" y="3864205"/>
            <a:ext cx="732540" cy="1165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Rectangle 9">
            <a:extLst>
              <a:ext uri="{FF2B5EF4-FFF2-40B4-BE49-F238E27FC236}">
                <a16:creationId xmlns:a16="http://schemas.microsoft.com/office/drawing/2014/main" id="{5E7FA28E-F13E-4136-B400-E04399D096B0}"/>
              </a:ext>
            </a:extLst>
          </p:cNvPr>
          <p:cNvSpPr/>
          <p:nvPr/>
        </p:nvSpPr>
        <p:spPr>
          <a:xfrm>
            <a:off x="10368726" y="5328249"/>
            <a:ext cx="1635633" cy="1119465"/>
          </a:xfrm>
          <a:prstGeom prst="rect">
            <a:avLst/>
          </a:prstGeom>
          <a:solidFill>
            <a:srgbClr val="FFC0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Other CDs are outside the JV</a:t>
            </a:r>
          </a:p>
        </p:txBody>
      </p:sp>
      <p:cxnSp>
        <p:nvCxnSpPr>
          <p:cNvPr id="11" name="Straight Arrow Connector 10">
            <a:extLst>
              <a:ext uri="{FF2B5EF4-FFF2-40B4-BE49-F238E27FC236}">
                <a16:creationId xmlns:a16="http://schemas.microsoft.com/office/drawing/2014/main" id="{1B865434-EF60-4127-AE3D-3C0AE6626272}"/>
              </a:ext>
            </a:extLst>
          </p:cNvPr>
          <p:cNvCxnSpPr>
            <a:cxnSpLocks/>
          </p:cNvCxnSpPr>
          <p:nvPr/>
        </p:nvCxnSpPr>
        <p:spPr>
          <a:xfrm flipH="1">
            <a:off x="9599237" y="5785174"/>
            <a:ext cx="640209" cy="15381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086096484"/>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BE76FF-AD97-4160-A014-95AAC05DC98C}"/>
              </a:ext>
            </a:extLst>
          </p:cNvPr>
          <p:cNvSpPr>
            <a:spLocks noGrp="1"/>
          </p:cNvSpPr>
          <p:nvPr>
            <p:ph type="title"/>
          </p:nvPr>
        </p:nvSpPr>
        <p:spPr>
          <a:xfrm>
            <a:off x="258451" y="0"/>
            <a:ext cx="10972800" cy="1325563"/>
          </a:xfrm>
        </p:spPr>
        <p:txBody>
          <a:bodyPr>
            <a:normAutofit/>
          </a:bodyPr>
          <a:lstStyle/>
          <a:p>
            <a:r>
              <a:rPr lang="en-US" sz="3200" dirty="0"/>
              <a:t>Analysis of the’ Free Riding Justification </a:t>
            </a:r>
            <a:r>
              <a:rPr lang="en-US" sz="2400" b="1" i="1" dirty="0">
                <a:solidFill>
                  <a:srgbClr val="00B0F0"/>
                </a:solidFill>
              </a:rPr>
              <a:t>(pp. 248-49)</a:t>
            </a:r>
            <a:endParaRPr lang="en-US" sz="3200" b="1" i="1" dirty="0">
              <a:solidFill>
                <a:srgbClr val="00B0F0"/>
              </a:solidFill>
            </a:endParaRPr>
          </a:p>
        </p:txBody>
      </p:sp>
      <p:sp>
        <p:nvSpPr>
          <p:cNvPr id="3" name="Content Placeholder 2">
            <a:extLst>
              <a:ext uri="{FF2B5EF4-FFF2-40B4-BE49-F238E27FC236}">
                <a16:creationId xmlns:a16="http://schemas.microsoft.com/office/drawing/2014/main" id="{ADAC900A-4FB0-4B2E-ADBF-42A96CA05E81}"/>
              </a:ext>
            </a:extLst>
          </p:cNvPr>
          <p:cNvSpPr>
            <a:spLocks noGrp="1"/>
          </p:cNvSpPr>
          <p:nvPr>
            <p:ph idx="1"/>
          </p:nvPr>
        </p:nvSpPr>
        <p:spPr>
          <a:xfrm>
            <a:off x="87116" y="873157"/>
            <a:ext cx="7937001" cy="5984843"/>
          </a:xfrm>
        </p:spPr>
        <p:txBody>
          <a:bodyPr>
            <a:normAutofit fontScale="92500" lnSpcReduction="10000"/>
          </a:bodyPr>
          <a:lstStyle/>
          <a:p>
            <a:r>
              <a:rPr lang="en-US" sz="2000" dirty="0"/>
              <a:t>PolyGram's fate in this case therefore rests upon the </a:t>
            </a:r>
            <a:r>
              <a:rPr lang="en-US" sz="2000" dirty="0">
                <a:solidFill>
                  <a:srgbClr val="C00000"/>
                </a:solidFill>
              </a:rPr>
              <a:t>plausibility of the sole competitive justification it proffered </a:t>
            </a:r>
            <a:r>
              <a:rPr lang="en-US" sz="2000" dirty="0"/>
              <a:t>for the moratorium agreement, namely, that the restrictions on discounting and advertising enhanced the long-term profitability of all three concert albums and promoted the “Three Tenors” brand.   </a:t>
            </a:r>
            <a:br>
              <a:rPr lang="en-US" sz="2000" dirty="0"/>
            </a:br>
            <a:endParaRPr lang="en-US" sz="2000" dirty="0"/>
          </a:p>
          <a:p>
            <a:r>
              <a:rPr lang="en-US" sz="2000" dirty="0"/>
              <a:t>According to PolyGram, each company was concerned the other would “free ride” on the promotional activities of the joint venture by promoting its own earlier concert album. …  </a:t>
            </a:r>
            <a:r>
              <a:rPr lang="en-US" sz="2000" dirty="0">
                <a:solidFill>
                  <a:srgbClr val="C00000"/>
                </a:solidFill>
              </a:rPr>
              <a:t>At first glance PolyGram's contention has some force;  the moratorium appears likely to have mitigated the “spillover” effects that could be expected to follow an aggressive launch of the 1998 album.   </a:t>
            </a:r>
            <a:r>
              <a:rPr lang="en-US" sz="2000" dirty="0"/>
              <a:t>Absent the moratorium, that is, a consumer, after learning of the new album through the joint venture's advertising, might decide that he would be just as happy with an older concert album, especially if the older album were then available at a discount.</a:t>
            </a:r>
          </a:p>
          <a:p>
            <a:pPr marL="0" indent="0">
              <a:buNone/>
            </a:pPr>
            <a:endParaRPr lang="en-US" sz="2000" dirty="0"/>
          </a:p>
          <a:p>
            <a:r>
              <a:rPr lang="en-US" sz="2000" dirty="0">
                <a:solidFill>
                  <a:srgbClr val="C00000"/>
                </a:solidFill>
              </a:rPr>
              <a:t>The “free-riding” to be eliminated by the moratorium agreement, however, was nothing more than the competition of products that were not part of the joint undertaking. </a:t>
            </a:r>
            <a:r>
              <a:rPr lang="en-US" sz="2000" dirty="0"/>
              <a:t>  Why not an agreement by which PolyGram and Warner would eliminate advertising and price competition on all their records for a time while they focused exclusively upon promoting the new Three Tenors album?  </a:t>
            </a:r>
            <a:r>
              <a:rPr lang="en-US" sz="2000" dirty="0">
                <a:solidFill>
                  <a:srgbClr val="C00000"/>
                </a:solidFill>
              </a:rPr>
              <a:t> The “procompetitive” justification PolyGram offers is “nothing less than a frontal assault on the basic policy of the Sherman Act.”</a:t>
            </a:r>
            <a:endParaRPr lang="en-US" sz="2000" dirty="0"/>
          </a:p>
        </p:txBody>
      </p:sp>
      <p:sp>
        <p:nvSpPr>
          <p:cNvPr id="5" name="Slide Number Placeholder 4">
            <a:extLst>
              <a:ext uri="{FF2B5EF4-FFF2-40B4-BE49-F238E27FC236}">
                <a16:creationId xmlns:a16="http://schemas.microsoft.com/office/drawing/2014/main" id="{EC5A2284-0E2C-484F-8E7F-BE441D74B28F}"/>
              </a:ext>
            </a:extLst>
          </p:cNvPr>
          <p:cNvSpPr>
            <a:spLocks noGrp="1"/>
          </p:cNvSpPr>
          <p:nvPr>
            <p:ph type="sldNum" sz="quarter" idx="12"/>
          </p:nvPr>
        </p:nvSpPr>
        <p:spPr/>
        <p:txBody>
          <a:bodyPr/>
          <a:lstStyle/>
          <a:p>
            <a:fld id="{041AE103-95A6-49DF-8499-CE7ADA77459E}" type="slidenum">
              <a:rPr lang="en-US" smtClean="0"/>
              <a:t>39</a:t>
            </a:fld>
            <a:endParaRPr lang="en-US" dirty="0"/>
          </a:p>
        </p:txBody>
      </p:sp>
      <p:sp>
        <p:nvSpPr>
          <p:cNvPr id="6" name="Rectangle 5">
            <a:extLst>
              <a:ext uri="{FF2B5EF4-FFF2-40B4-BE49-F238E27FC236}">
                <a16:creationId xmlns:a16="http://schemas.microsoft.com/office/drawing/2014/main" id="{8E4799E4-FA0D-458B-B843-1864DB1087FE}"/>
              </a:ext>
            </a:extLst>
          </p:cNvPr>
          <p:cNvSpPr/>
          <p:nvPr/>
        </p:nvSpPr>
        <p:spPr>
          <a:xfrm>
            <a:off x="8835797" y="3717021"/>
            <a:ext cx="3037739" cy="2445248"/>
          </a:xfrm>
          <a:prstGeom prst="rect">
            <a:avLst/>
          </a:prstGeom>
          <a:solidFill>
            <a:srgbClr val="FFC0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Compare to BMI, where </a:t>
            </a:r>
            <a:br>
              <a:rPr lang="en-US" b="1" dirty="0">
                <a:solidFill>
                  <a:srgbClr val="0070C0"/>
                </a:solidFill>
                <a:latin typeface="Times New Roman" panose="02020603050405020304" pitchFamily="18" charset="0"/>
                <a:cs typeface="Times New Roman" panose="02020603050405020304" pitchFamily="18" charset="0"/>
              </a:rPr>
            </a:br>
            <a:r>
              <a:rPr lang="en-US" b="1" dirty="0">
                <a:solidFill>
                  <a:srgbClr val="0070C0"/>
                </a:solidFill>
                <a:latin typeface="Times New Roman" panose="02020603050405020304" pitchFamily="18" charset="0"/>
                <a:cs typeface="Times New Roman" panose="02020603050405020304" pitchFamily="18" charset="0"/>
              </a:rPr>
              <a:t>JV members were permitted to compete independently “outside of the JV with the “old” technology.  </a:t>
            </a:r>
            <a:br>
              <a:rPr lang="en-US" b="1" dirty="0">
                <a:solidFill>
                  <a:srgbClr val="0070C0"/>
                </a:solidFill>
                <a:latin typeface="Times New Roman" panose="02020603050405020304" pitchFamily="18" charset="0"/>
                <a:cs typeface="Times New Roman" panose="02020603050405020304" pitchFamily="18" charset="0"/>
              </a:rPr>
            </a:br>
            <a:r>
              <a:rPr lang="en-US" b="1" dirty="0">
                <a:solidFill>
                  <a:srgbClr val="0070C0"/>
                </a:solidFill>
                <a:latin typeface="Times New Roman" panose="02020603050405020304" pitchFamily="18" charset="0"/>
                <a:cs typeface="Times New Roman" panose="02020603050405020304" pitchFamily="18" charset="0"/>
              </a:rPr>
              <a:t>(“CBS had a real choice”)</a:t>
            </a:r>
          </a:p>
        </p:txBody>
      </p:sp>
      <p:cxnSp>
        <p:nvCxnSpPr>
          <p:cNvPr id="7" name="Straight Arrow Connector 6">
            <a:extLst>
              <a:ext uri="{FF2B5EF4-FFF2-40B4-BE49-F238E27FC236}">
                <a16:creationId xmlns:a16="http://schemas.microsoft.com/office/drawing/2014/main" id="{20B8D505-BF99-4152-A5C9-74276103FED7}"/>
              </a:ext>
            </a:extLst>
          </p:cNvPr>
          <p:cNvCxnSpPr>
            <a:cxnSpLocks/>
          </p:cNvCxnSpPr>
          <p:nvPr/>
        </p:nvCxnSpPr>
        <p:spPr>
          <a:xfrm flipH="1">
            <a:off x="7692272" y="4722829"/>
            <a:ext cx="918328" cy="21681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01133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0BA03B-1095-41C5-B5F2-B6C520A5504F}"/>
              </a:ext>
            </a:extLst>
          </p:cNvPr>
          <p:cNvSpPr>
            <a:spLocks noGrp="1"/>
          </p:cNvSpPr>
          <p:nvPr>
            <p:ph type="title"/>
          </p:nvPr>
        </p:nvSpPr>
        <p:spPr/>
        <p:txBody>
          <a:bodyPr/>
          <a:lstStyle/>
          <a:p>
            <a:r>
              <a:rPr lang="en-US" dirty="0"/>
              <a:t>Rule of Reason Analysis of JVs and Other Horizontal Restraints</a:t>
            </a:r>
          </a:p>
        </p:txBody>
      </p:sp>
      <p:sp>
        <p:nvSpPr>
          <p:cNvPr id="3" name="Content Placeholder 2">
            <a:extLst>
              <a:ext uri="{FF2B5EF4-FFF2-40B4-BE49-F238E27FC236}">
                <a16:creationId xmlns:a16="http://schemas.microsoft.com/office/drawing/2014/main" id="{85EC827B-05F8-410C-9150-18EB45BCA176}"/>
              </a:ext>
            </a:extLst>
          </p:cNvPr>
          <p:cNvSpPr>
            <a:spLocks noGrp="1"/>
          </p:cNvSpPr>
          <p:nvPr>
            <p:ph idx="1"/>
          </p:nvPr>
        </p:nvSpPr>
        <p:spPr>
          <a:xfrm>
            <a:off x="437980" y="1894325"/>
            <a:ext cx="6665535" cy="4351338"/>
          </a:xfrm>
        </p:spPr>
        <p:txBody>
          <a:bodyPr>
            <a:normAutofit lnSpcReduction="10000"/>
          </a:bodyPr>
          <a:lstStyle/>
          <a:p>
            <a:r>
              <a:rPr lang="en-US" dirty="0"/>
              <a:t>Bottom line questions </a:t>
            </a:r>
          </a:p>
          <a:p>
            <a:pPr lvl="1"/>
            <a:r>
              <a:rPr lang="en-US" dirty="0"/>
              <a:t>Is the JV (particularly its core provisions) procompetitive or anticompetitive </a:t>
            </a:r>
            <a:r>
              <a:rPr lang="en-US" i="1" dirty="0">
                <a:solidFill>
                  <a:srgbClr val="C00000"/>
                </a:solidFill>
              </a:rPr>
              <a:t>on balance</a:t>
            </a:r>
            <a:r>
              <a:rPr lang="en-US" dirty="0"/>
              <a:t>?</a:t>
            </a:r>
          </a:p>
          <a:p>
            <a:pPr lvl="1"/>
            <a:r>
              <a:rPr lang="en-US" dirty="0"/>
              <a:t>Are its various subsidiary provisions procompetitive or anticompetitive </a:t>
            </a:r>
            <a:r>
              <a:rPr lang="en-US" i="1" dirty="0">
                <a:solidFill>
                  <a:srgbClr val="C00000"/>
                </a:solidFill>
              </a:rPr>
              <a:t>on balance</a:t>
            </a:r>
            <a:r>
              <a:rPr lang="en-US" dirty="0"/>
              <a:t>?</a:t>
            </a:r>
          </a:p>
          <a:p>
            <a:r>
              <a:rPr lang="en-US" dirty="0"/>
              <a:t>Some other terminology</a:t>
            </a:r>
          </a:p>
          <a:p>
            <a:pPr lvl="1"/>
            <a:r>
              <a:rPr lang="en-US" dirty="0"/>
              <a:t>Are the JV and/or its subsidiary provisions  </a:t>
            </a:r>
            <a:r>
              <a:rPr lang="en-US" i="1" dirty="0">
                <a:solidFill>
                  <a:srgbClr val="C00000"/>
                </a:solidFill>
              </a:rPr>
              <a:t>reasonably necessary </a:t>
            </a:r>
            <a:r>
              <a:rPr lang="en-US" dirty="0"/>
              <a:t>to achieve procompetitive effects?</a:t>
            </a:r>
          </a:p>
          <a:p>
            <a:pPr lvl="1"/>
            <a:r>
              <a:rPr lang="en-US" dirty="0"/>
              <a:t>Are they </a:t>
            </a:r>
            <a:r>
              <a:rPr lang="en-US" i="1" dirty="0">
                <a:solidFill>
                  <a:srgbClr val="C00000"/>
                </a:solidFill>
              </a:rPr>
              <a:t>plausibly</a:t>
            </a:r>
            <a:r>
              <a:rPr lang="en-US" dirty="0">
                <a:solidFill>
                  <a:srgbClr val="C00000"/>
                </a:solidFill>
              </a:rPr>
              <a:t> </a:t>
            </a:r>
            <a:r>
              <a:rPr lang="en-US" dirty="0"/>
              <a:t>procompetitive?</a:t>
            </a:r>
          </a:p>
          <a:p>
            <a:pPr lvl="1"/>
            <a:r>
              <a:rPr lang="en-US" dirty="0"/>
              <a:t>Are they </a:t>
            </a:r>
            <a:r>
              <a:rPr lang="en-US" i="1" dirty="0">
                <a:solidFill>
                  <a:srgbClr val="C00000"/>
                </a:solidFill>
              </a:rPr>
              <a:t>presumptively </a:t>
            </a:r>
            <a:r>
              <a:rPr lang="en-US" dirty="0"/>
              <a:t>anticompetitive (or procompetitive)?</a:t>
            </a:r>
          </a:p>
          <a:p>
            <a:pPr marL="457200" lvl="1" indent="0">
              <a:buNone/>
            </a:pPr>
            <a:endParaRPr lang="en-US" dirty="0"/>
          </a:p>
        </p:txBody>
      </p:sp>
      <p:sp>
        <p:nvSpPr>
          <p:cNvPr id="4" name="Slide Number Placeholder 3">
            <a:extLst>
              <a:ext uri="{FF2B5EF4-FFF2-40B4-BE49-F238E27FC236}">
                <a16:creationId xmlns:a16="http://schemas.microsoft.com/office/drawing/2014/main" id="{53454D74-FF94-4B0D-9116-F31F6B22C87D}"/>
              </a:ext>
            </a:extLst>
          </p:cNvPr>
          <p:cNvSpPr>
            <a:spLocks noGrp="1"/>
          </p:cNvSpPr>
          <p:nvPr>
            <p:ph type="sldNum" sz="quarter" idx="12"/>
          </p:nvPr>
        </p:nvSpPr>
        <p:spPr/>
        <p:txBody>
          <a:bodyPr/>
          <a:lstStyle/>
          <a:p>
            <a:fld id="{041AE103-95A6-49DF-8499-CE7ADA77459E}" type="slidenum">
              <a:rPr lang="en-US" smtClean="0"/>
              <a:t>4</a:t>
            </a:fld>
            <a:endParaRPr lang="en-US"/>
          </a:p>
        </p:txBody>
      </p:sp>
      <p:grpSp>
        <p:nvGrpSpPr>
          <p:cNvPr id="5" name="Group 4">
            <a:extLst>
              <a:ext uri="{FF2B5EF4-FFF2-40B4-BE49-F238E27FC236}">
                <a16:creationId xmlns:a16="http://schemas.microsoft.com/office/drawing/2014/main" id="{1E82AB6A-E8A7-4967-95BA-1BA4CD6C5813}"/>
              </a:ext>
            </a:extLst>
          </p:cNvPr>
          <p:cNvGrpSpPr/>
          <p:nvPr/>
        </p:nvGrpSpPr>
        <p:grpSpPr>
          <a:xfrm>
            <a:off x="6688145" y="1203263"/>
            <a:ext cx="5065875" cy="1325562"/>
            <a:chOff x="7846602" y="-116513"/>
            <a:chExt cx="6660073" cy="754580"/>
          </a:xfrm>
        </p:grpSpPr>
        <p:sp>
          <p:nvSpPr>
            <p:cNvPr id="6" name="Rectangle 5">
              <a:extLst>
                <a:ext uri="{FF2B5EF4-FFF2-40B4-BE49-F238E27FC236}">
                  <a16:creationId xmlns:a16="http://schemas.microsoft.com/office/drawing/2014/main" id="{5B90DCA8-A0B7-45BD-975F-E4C239463286}"/>
                </a:ext>
              </a:extLst>
            </p:cNvPr>
            <p:cNvSpPr/>
            <p:nvPr/>
          </p:nvSpPr>
          <p:spPr>
            <a:xfrm>
              <a:off x="9847873" y="-116513"/>
              <a:ext cx="4658802" cy="75458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000" b="1" dirty="0">
                  <a:solidFill>
                    <a:srgbClr val="0070C0"/>
                  </a:solidFill>
                  <a:latin typeface="Times New Roman" panose="02020603050405020304" pitchFamily="18" charset="0"/>
                  <a:cs typeface="Times New Roman" panose="02020603050405020304" pitchFamily="18" charset="0"/>
                </a:rPr>
                <a:t>“Procompetitive </a:t>
              </a:r>
              <a:r>
                <a:rPr lang="en-US" sz="2000" b="1" i="1" dirty="0">
                  <a:solidFill>
                    <a:srgbClr val="0070C0"/>
                  </a:solidFill>
                  <a:latin typeface="Times New Roman" panose="02020603050405020304" pitchFamily="18" charset="0"/>
                  <a:cs typeface="Times New Roman" panose="02020603050405020304" pitchFamily="18" charset="0"/>
                </a:rPr>
                <a:t>Coordination</a:t>
              </a:r>
              <a:r>
                <a:rPr lang="en-US" sz="2000" b="1" dirty="0">
                  <a:solidFill>
                    <a:srgbClr val="0070C0"/>
                  </a:solidFill>
                  <a:latin typeface="Times New Roman" panose="02020603050405020304" pitchFamily="18" charset="0"/>
                  <a:cs typeface="Times New Roman" panose="02020603050405020304" pitchFamily="18" charset="0"/>
                </a:rPr>
                <a:t>” versus </a:t>
              </a:r>
            </a:p>
            <a:p>
              <a:pPr algn="ctr">
                <a:defRPr/>
              </a:pPr>
              <a:r>
                <a:rPr lang="en-US" sz="2000" b="1" dirty="0">
                  <a:solidFill>
                    <a:srgbClr val="0070C0"/>
                  </a:solidFill>
                  <a:latin typeface="Times New Roman" panose="02020603050405020304" pitchFamily="18" charset="0"/>
                  <a:cs typeface="Times New Roman" panose="02020603050405020304" pitchFamily="18" charset="0"/>
                </a:rPr>
                <a:t>“Anticompetitive </a:t>
              </a:r>
              <a:r>
                <a:rPr lang="en-US" sz="2000" b="1" i="1" dirty="0">
                  <a:solidFill>
                    <a:srgbClr val="0070C0"/>
                  </a:solidFill>
                  <a:latin typeface="Times New Roman" panose="02020603050405020304" pitchFamily="18" charset="0"/>
                  <a:cs typeface="Times New Roman" panose="02020603050405020304" pitchFamily="18" charset="0"/>
                </a:rPr>
                <a:t>Collusion</a:t>
              </a:r>
              <a:r>
                <a:rPr lang="en-US" sz="2000" b="1" dirty="0">
                  <a:solidFill>
                    <a:srgbClr val="0070C0"/>
                  </a:solidFill>
                  <a:latin typeface="Times New Roman" panose="02020603050405020304" pitchFamily="18" charset="0"/>
                  <a:cs typeface="Times New Roman" panose="02020603050405020304" pitchFamily="18" charset="0"/>
                </a:rPr>
                <a:t>”</a:t>
              </a:r>
              <a:endParaRPr lang="en-US" sz="2000" b="1" i="1" dirty="0">
                <a:solidFill>
                  <a:srgbClr val="0070C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AB6458EA-C5CE-43BF-A410-A0E74E0E0606}"/>
                </a:ext>
              </a:extLst>
            </p:cNvPr>
            <p:cNvCxnSpPr>
              <a:cxnSpLocks/>
            </p:cNvCxnSpPr>
            <p:nvPr/>
          </p:nvCxnSpPr>
          <p:spPr>
            <a:xfrm flipH="1">
              <a:off x="7846602" y="327835"/>
              <a:ext cx="1810857" cy="139401"/>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4218486861"/>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764839-23C1-4335-9455-D1E20DA67F19}"/>
              </a:ext>
            </a:extLst>
          </p:cNvPr>
          <p:cNvSpPr>
            <a:spLocks noGrp="1"/>
          </p:cNvSpPr>
          <p:nvPr>
            <p:ph type="title"/>
          </p:nvPr>
        </p:nvSpPr>
        <p:spPr>
          <a:xfrm>
            <a:off x="640237" y="136525"/>
            <a:ext cx="10515600" cy="1325563"/>
          </a:xfrm>
        </p:spPr>
        <p:txBody>
          <a:bodyPr>
            <a:normAutofit/>
          </a:bodyPr>
          <a:lstStyle/>
          <a:p>
            <a:r>
              <a:rPr lang="en-US" sz="3200" dirty="0"/>
              <a:t>Economic </a:t>
            </a:r>
            <a:r>
              <a:rPr lang="en-US" dirty="0"/>
              <a:t>Analysis </a:t>
            </a:r>
            <a:r>
              <a:rPr lang="en-US" sz="3200" dirty="0"/>
              <a:t>of </a:t>
            </a:r>
            <a:r>
              <a:rPr lang="en-US" dirty="0"/>
              <a:t>This Type of </a:t>
            </a:r>
            <a:r>
              <a:rPr lang="en-US" sz="3200" dirty="0"/>
              <a:t>Free-Riding Claim</a:t>
            </a:r>
          </a:p>
        </p:txBody>
      </p:sp>
      <p:sp>
        <p:nvSpPr>
          <p:cNvPr id="3" name="Content Placeholder 2">
            <a:extLst>
              <a:ext uri="{FF2B5EF4-FFF2-40B4-BE49-F238E27FC236}">
                <a16:creationId xmlns:a16="http://schemas.microsoft.com/office/drawing/2014/main" id="{B5215DA3-0449-449C-9CA9-A036E22A60DD}"/>
              </a:ext>
            </a:extLst>
          </p:cNvPr>
          <p:cNvSpPr>
            <a:spLocks noGrp="1"/>
          </p:cNvSpPr>
          <p:nvPr>
            <p:ph idx="1"/>
          </p:nvPr>
        </p:nvSpPr>
        <p:spPr>
          <a:xfrm>
            <a:off x="640237" y="1253331"/>
            <a:ext cx="10515600" cy="4351338"/>
          </a:xfrm>
        </p:spPr>
        <p:txBody>
          <a:bodyPr>
            <a:normAutofit/>
          </a:bodyPr>
          <a:lstStyle/>
          <a:p>
            <a:r>
              <a:rPr lang="en-US" sz="2400" dirty="0"/>
              <a:t>Suppose that Firm A produces an innovative new product.  Suppose Firm B then imitates (but does not infringe any of A’s IP rights).</a:t>
            </a:r>
          </a:p>
          <a:p>
            <a:r>
              <a:rPr lang="en-US" sz="2400" dirty="0"/>
              <a:t>Would the following agreements be permitted? Should they?</a:t>
            </a:r>
          </a:p>
          <a:p>
            <a:pPr lvl="1"/>
            <a:r>
              <a:rPr lang="en-US" sz="2000" dirty="0">
                <a:solidFill>
                  <a:srgbClr val="C00000"/>
                </a:solidFill>
              </a:rPr>
              <a:t>Anticipating that Firm B will free ride on Firm A’s advertising, can Firm A pay Firm B to exit the market?  </a:t>
            </a:r>
          </a:p>
          <a:p>
            <a:pPr lvl="1"/>
            <a:r>
              <a:rPr lang="en-US" sz="2000" dirty="0"/>
              <a:t>What if Firm A also was doing R&amp;D on a different new product, but when it found out that Firm C could quickly imitate, it shut down the R&amp;D.  </a:t>
            </a:r>
            <a:r>
              <a:rPr lang="en-US" sz="2000" dirty="0">
                <a:solidFill>
                  <a:srgbClr val="C00000"/>
                </a:solidFill>
              </a:rPr>
              <a:t>Suppose that the evidence is airtight that fear of competition caused its R&amp;D shutdown.  </a:t>
            </a:r>
            <a:r>
              <a:rPr lang="en-US" sz="2000" dirty="0"/>
              <a:t>In that case, </a:t>
            </a:r>
            <a:r>
              <a:rPr lang="en-US" sz="2000" dirty="0">
                <a:solidFill>
                  <a:srgbClr val="C00000"/>
                </a:solidFill>
              </a:rPr>
              <a:t>can Firm A pay Firm C not to imitate the new product?  If not that, can it at least pay Firm C not to advertise?</a:t>
            </a:r>
          </a:p>
          <a:p>
            <a:r>
              <a:rPr lang="en-US" sz="2400" i="1" dirty="0"/>
              <a:t>See the analysis of the court’s SUV entry hypo. (next slide)</a:t>
            </a:r>
          </a:p>
          <a:p>
            <a:r>
              <a:rPr lang="en-US" sz="2400" i="1" dirty="0"/>
              <a:t>Or, in a single firm context, what if Google kills a competitor and says that its higher profits will spur its further innovation?</a:t>
            </a:r>
          </a:p>
          <a:p>
            <a:pPr marL="0" indent="0">
              <a:buNone/>
            </a:pPr>
            <a:endParaRPr lang="en-US" sz="2400" b="1" i="1" dirty="0">
              <a:solidFill>
                <a:schemeClr val="accent1"/>
              </a:solidFill>
            </a:endParaRPr>
          </a:p>
        </p:txBody>
      </p:sp>
      <p:sp>
        <p:nvSpPr>
          <p:cNvPr id="6" name="TextBox 5">
            <a:extLst>
              <a:ext uri="{FF2B5EF4-FFF2-40B4-BE49-F238E27FC236}">
                <a16:creationId xmlns:a16="http://schemas.microsoft.com/office/drawing/2014/main" id="{54B720E7-32D2-4B47-93CC-AC0BF256DA16}"/>
              </a:ext>
            </a:extLst>
          </p:cNvPr>
          <p:cNvSpPr txBox="1"/>
          <p:nvPr/>
        </p:nvSpPr>
        <p:spPr>
          <a:xfrm>
            <a:off x="763571" y="5707915"/>
            <a:ext cx="9728462" cy="830997"/>
          </a:xfrm>
          <a:prstGeom prst="rect">
            <a:avLst/>
          </a:prstGeom>
          <a:solidFill>
            <a:srgbClr val="FFFF00"/>
          </a:solidFill>
          <a:ln w="38100">
            <a:solidFill>
              <a:srgbClr val="0070C0"/>
            </a:solidFill>
          </a:ln>
        </p:spPr>
        <p:txBody>
          <a:bodyPr wrap="square" rtlCol="0">
            <a:spAutoFit/>
          </a:bodyPr>
          <a:lstStyle/>
          <a:p>
            <a:r>
              <a:rPr lang="en-US" sz="2400" b="1" i="1" dirty="0">
                <a:solidFill>
                  <a:schemeClr val="accent1"/>
                </a:solidFill>
              </a:rPr>
              <a:t>Thus -- Not all free rider claims are “cognizable” efficiency justifications in antitrust cases. This is a general point that will reappear in the course.</a:t>
            </a:r>
          </a:p>
        </p:txBody>
      </p:sp>
      <p:sp>
        <p:nvSpPr>
          <p:cNvPr id="5" name="Slide Number Placeholder 4">
            <a:extLst>
              <a:ext uri="{FF2B5EF4-FFF2-40B4-BE49-F238E27FC236}">
                <a16:creationId xmlns:a16="http://schemas.microsoft.com/office/drawing/2014/main" id="{278FFBF1-80B2-438C-BB32-8C478258F25E}"/>
              </a:ext>
            </a:extLst>
          </p:cNvPr>
          <p:cNvSpPr>
            <a:spLocks noGrp="1"/>
          </p:cNvSpPr>
          <p:nvPr>
            <p:ph type="sldNum" sz="quarter" idx="12"/>
          </p:nvPr>
        </p:nvSpPr>
        <p:spPr/>
        <p:txBody>
          <a:bodyPr/>
          <a:lstStyle/>
          <a:p>
            <a:fld id="{041AE103-95A6-49DF-8499-CE7ADA77459E}" type="slidenum">
              <a:rPr lang="en-US" smtClean="0"/>
              <a:t>40</a:t>
            </a:fld>
            <a:endParaRPr lang="en-US"/>
          </a:p>
        </p:txBody>
      </p:sp>
    </p:spTree>
    <p:extLst>
      <p:ext uri="{BB962C8B-B14F-4D97-AF65-F5344CB8AC3E}">
        <p14:creationId xmlns:p14="http://schemas.microsoft.com/office/powerpoint/2010/main" val="195423675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1DE364-40D2-485B-89F2-5556D0B8FD78}"/>
              </a:ext>
            </a:extLst>
          </p:cNvPr>
          <p:cNvSpPr>
            <a:spLocks noGrp="1"/>
          </p:cNvSpPr>
          <p:nvPr>
            <p:ph type="title"/>
          </p:nvPr>
        </p:nvSpPr>
        <p:spPr>
          <a:xfrm>
            <a:off x="600075" y="166687"/>
            <a:ext cx="10515600" cy="1325563"/>
          </a:xfrm>
        </p:spPr>
        <p:txBody>
          <a:bodyPr/>
          <a:lstStyle/>
          <a:p>
            <a:r>
              <a:rPr lang="en-US" dirty="0"/>
              <a:t>The SUV Hypothetical </a:t>
            </a:r>
            <a:r>
              <a:rPr lang="en-US" sz="2400" b="1" i="1" dirty="0">
                <a:solidFill>
                  <a:srgbClr val="00B0F0"/>
                </a:solidFill>
              </a:rPr>
              <a:t>(p. 249)</a:t>
            </a:r>
            <a:r>
              <a:rPr lang="en-US" dirty="0"/>
              <a:t> </a:t>
            </a:r>
          </a:p>
        </p:txBody>
      </p:sp>
      <p:sp>
        <p:nvSpPr>
          <p:cNvPr id="3" name="Content Placeholder 2">
            <a:extLst>
              <a:ext uri="{FF2B5EF4-FFF2-40B4-BE49-F238E27FC236}">
                <a16:creationId xmlns:a16="http://schemas.microsoft.com/office/drawing/2014/main" id="{A4FAC8DB-E11B-42EC-AAF8-BFCE1031A119}"/>
              </a:ext>
            </a:extLst>
          </p:cNvPr>
          <p:cNvSpPr>
            <a:spLocks noGrp="1"/>
          </p:cNvSpPr>
          <p:nvPr>
            <p:ph idx="1"/>
          </p:nvPr>
        </p:nvSpPr>
        <p:spPr>
          <a:xfrm>
            <a:off x="761999" y="1511300"/>
            <a:ext cx="8382001" cy="4351338"/>
          </a:xfrm>
        </p:spPr>
        <p:txBody>
          <a:bodyPr>
            <a:normAutofit/>
          </a:bodyPr>
          <a:lstStyle/>
          <a:p>
            <a:pPr marL="0" indent="0" algn="l">
              <a:lnSpc>
                <a:spcPct val="100000"/>
              </a:lnSpc>
              <a:buNone/>
            </a:pPr>
            <a:r>
              <a:rPr lang="en-US" sz="1800" b="0" i="0" u="none" strike="noStrike" baseline="0" dirty="0">
                <a:latin typeface="TimesNewRomanPSMT"/>
              </a:rPr>
              <a:t>“If General Motors were vigorously to advertise the release of a new model SUV, other SUV manufacturers would no doubt reap some of the benefit of GM's efforts.. But that would not mean General Motors and its competitors could lawfully agree to restrict prices and advertising on existing SUV models in return for General Motors giving its rivals a share of its profit on the new model. Nor would an agreement to restrain prices and advertising on existing SUVs be lawful if General Motors were to release the new model SUV as a joint venture with one of its competitors.” </a:t>
            </a:r>
          </a:p>
          <a:p>
            <a:pPr marL="0" indent="0" algn="l">
              <a:lnSpc>
                <a:spcPct val="100000"/>
              </a:lnSpc>
              <a:buNone/>
            </a:pPr>
            <a:r>
              <a:rPr lang="en-US" sz="1800" b="0" i="0" u="none" strike="noStrike" baseline="0" dirty="0">
                <a:solidFill>
                  <a:srgbClr val="C00000"/>
                </a:solidFill>
                <a:latin typeface="TimesNewRomanPSMT"/>
              </a:rPr>
              <a:t>“A restraint cannot be justified </a:t>
            </a:r>
            <a:r>
              <a:rPr lang="en-US" sz="1800" b="1" i="1" u="none" strike="noStrike" baseline="0" dirty="0">
                <a:solidFill>
                  <a:srgbClr val="C00000"/>
                </a:solidFill>
                <a:latin typeface="TimesNewRomanPSMT"/>
              </a:rPr>
              <a:t>solely on the ground that it increases the profitability </a:t>
            </a:r>
            <a:r>
              <a:rPr lang="en-US" sz="1800" b="0" i="0" u="none" strike="noStrike" baseline="0" dirty="0">
                <a:solidFill>
                  <a:srgbClr val="C00000"/>
                </a:solidFill>
                <a:latin typeface="TimesNewRomanPSMT"/>
              </a:rPr>
              <a:t>of the enterprise that introduces the new product, regardless whether that enterprise is a joint venture or a solo undertaking.”</a:t>
            </a:r>
            <a:r>
              <a:rPr lang="en-US" sz="1800" b="0" i="0" u="none" strike="noStrike" baseline="0" dirty="0">
                <a:latin typeface="TimesNewRomanPSMT"/>
              </a:rPr>
              <a:t> </a:t>
            </a:r>
          </a:p>
          <a:p>
            <a:pPr marL="0" indent="0" algn="l">
              <a:lnSpc>
                <a:spcPct val="100000"/>
              </a:lnSpc>
              <a:buNone/>
            </a:pPr>
            <a:r>
              <a:rPr lang="en-US" sz="1800" b="0" i="0" u="none" strike="noStrike" baseline="0" dirty="0">
                <a:solidFill>
                  <a:srgbClr val="002060"/>
                </a:solidFill>
                <a:highlight>
                  <a:srgbClr val="FFFF00"/>
                </a:highlight>
                <a:latin typeface="TimesNewRomanPSMT"/>
              </a:rPr>
              <a:t>“And it simply does not matter whether the new SUV would have been profitable absent the restraint; </a:t>
            </a:r>
            <a:r>
              <a:rPr lang="en-US" sz="1800" b="1" i="0" u="none" strike="noStrike" baseline="0" dirty="0">
                <a:solidFill>
                  <a:srgbClr val="002060"/>
                </a:solidFill>
                <a:highlight>
                  <a:srgbClr val="FFFF00"/>
                </a:highlight>
                <a:latin typeface="TimesNewRomanPSMT"/>
              </a:rPr>
              <a:t>if the only way a new product can profitably be introduced is to restrain the legitimate competition of older products, then one must seriously wonder whether consumers are genuinely benefitted by the new product</a:t>
            </a:r>
            <a:r>
              <a:rPr lang="en-US" sz="1800" b="0" i="0" u="none" strike="noStrike" baseline="0" dirty="0">
                <a:solidFill>
                  <a:srgbClr val="002060"/>
                </a:solidFill>
                <a:highlight>
                  <a:srgbClr val="FFFF00"/>
                </a:highlight>
                <a:latin typeface="TimesNewRomanPSMT"/>
              </a:rPr>
              <a:t>.”</a:t>
            </a:r>
            <a:endParaRPr lang="en-US" dirty="0">
              <a:solidFill>
                <a:srgbClr val="002060"/>
              </a:solidFill>
              <a:highlight>
                <a:srgbClr val="FFFF00"/>
              </a:highlight>
            </a:endParaRPr>
          </a:p>
        </p:txBody>
      </p:sp>
      <p:sp>
        <p:nvSpPr>
          <p:cNvPr id="4" name="Slide Number Placeholder 3">
            <a:extLst>
              <a:ext uri="{FF2B5EF4-FFF2-40B4-BE49-F238E27FC236}">
                <a16:creationId xmlns:a16="http://schemas.microsoft.com/office/drawing/2014/main" id="{20D2BE2D-6C44-4ACF-BDEC-CAB042251591}"/>
              </a:ext>
            </a:extLst>
          </p:cNvPr>
          <p:cNvSpPr>
            <a:spLocks noGrp="1"/>
          </p:cNvSpPr>
          <p:nvPr>
            <p:ph type="sldNum" sz="quarter" idx="12"/>
          </p:nvPr>
        </p:nvSpPr>
        <p:spPr/>
        <p:txBody>
          <a:bodyPr/>
          <a:lstStyle/>
          <a:p>
            <a:fld id="{041AE103-95A6-49DF-8499-CE7ADA77459E}" type="slidenum">
              <a:rPr lang="en-US" smtClean="0"/>
              <a:t>41</a:t>
            </a:fld>
            <a:endParaRPr lang="en-US" dirty="0"/>
          </a:p>
        </p:txBody>
      </p:sp>
      <p:sp>
        <p:nvSpPr>
          <p:cNvPr id="5" name="Rectangle 4">
            <a:extLst>
              <a:ext uri="{FF2B5EF4-FFF2-40B4-BE49-F238E27FC236}">
                <a16:creationId xmlns:a16="http://schemas.microsoft.com/office/drawing/2014/main" id="{CFDE5788-54C1-4BE4-ACF0-CADEF97E706A}"/>
              </a:ext>
            </a:extLst>
          </p:cNvPr>
          <p:cNvSpPr/>
          <p:nvPr/>
        </p:nvSpPr>
        <p:spPr>
          <a:xfrm>
            <a:off x="9943218" y="3800852"/>
            <a:ext cx="2033058" cy="1971297"/>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This presumption is key. Does the court intend it to be irrebuttable?</a:t>
            </a:r>
          </a:p>
        </p:txBody>
      </p:sp>
      <p:cxnSp>
        <p:nvCxnSpPr>
          <p:cNvPr id="6" name="Straight Arrow Connector 5">
            <a:extLst>
              <a:ext uri="{FF2B5EF4-FFF2-40B4-BE49-F238E27FC236}">
                <a16:creationId xmlns:a16="http://schemas.microsoft.com/office/drawing/2014/main" id="{F0122C74-48F0-4480-9966-356D0B55ED80}"/>
              </a:ext>
            </a:extLst>
          </p:cNvPr>
          <p:cNvCxnSpPr>
            <a:cxnSpLocks/>
          </p:cNvCxnSpPr>
          <p:nvPr/>
        </p:nvCxnSpPr>
        <p:spPr>
          <a:xfrm flipH="1">
            <a:off x="8982076" y="4786500"/>
            <a:ext cx="799217" cy="13243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23842234"/>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C6F1CA-363E-4D5B-B515-321B6FABE51D}"/>
              </a:ext>
            </a:extLst>
          </p:cNvPr>
          <p:cNvSpPr>
            <a:spLocks noGrp="1"/>
          </p:cNvSpPr>
          <p:nvPr>
            <p:ph type="ctrTitle"/>
          </p:nvPr>
        </p:nvSpPr>
        <p:spPr>
          <a:xfrm>
            <a:off x="1344890" y="2408238"/>
            <a:ext cx="9144000" cy="2387600"/>
          </a:xfrm>
        </p:spPr>
        <p:txBody>
          <a:bodyPr>
            <a:normAutofit/>
          </a:bodyPr>
          <a:lstStyle/>
          <a:p>
            <a:r>
              <a:rPr lang="en-US" sz="3600" dirty="0"/>
              <a:t>The Current State of Play </a:t>
            </a:r>
            <a:br>
              <a:rPr lang="en-US" sz="3600" dirty="0"/>
            </a:br>
            <a:r>
              <a:rPr lang="en-US" sz="3600" dirty="0"/>
              <a:t>in the Structure of the Rule of Reason</a:t>
            </a:r>
            <a:br>
              <a:rPr lang="en-US" sz="3600" dirty="0"/>
            </a:br>
            <a:br>
              <a:rPr lang="en-US" sz="3600" dirty="0"/>
            </a:br>
            <a:endParaRPr lang="en-US" sz="3600" dirty="0"/>
          </a:p>
        </p:txBody>
      </p:sp>
      <p:sp>
        <p:nvSpPr>
          <p:cNvPr id="3" name="Subtitle 2">
            <a:extLst>
              <a:ext uri="{FF2B5EF4-FFF2-40B4-BE49-F238E27FC236}">
                <a16:creationId xmlns:a16="http://schemas.microsoft.com/office/drawing/2014/main" id="{ADAF0329-0CE9-48AD-9740-9C5587488537}"/>
              </a:ext>
            </a:extLst>
          </p:cNvPr>
          <p:cNvSpPr>
            <a:spLocks noGrp="1"/>
          </p:cNvSpPr>
          <p:nvPr>
            <p:ph type="subTitle" idx="1"/>
          </p:nvPr>
        </p:nvSpPr>
        <p:spPr/>
        <p:txBody>
          <a:bodyPr/>
          <a:lstStyle/>
          <a:p>
            <a:r>
              <a:rPr lang="en-US" dirty="0"/>
              <a:t> </a:t>
            </a:r>
          </a:p>
        </p:txBody>
      </p:sp>
      <p:sp>
        <p:nvSpPr>
          <p:cNvPr id="4" name="Slide Number Placeholder 3">
            <a:extLst>
              <a:ext uri="{FF2B5EF4-FFF2-40B4-BE49-F238E27FC236}">
                <a16:creationId xmlns:a16="http://schemas.microsoft.com/office/drawing/2014/main" id="{C9CBCCA9-7F82-4CEB-A8AA-AC40E63E7702}"/>
              </a:ext>
            </a:extLst>
          </p:cNvPr>
          <p:cNvSpPr>
            <a:spLocks noGrp="1"/>
          </p:cNvSpPr>
          <p:nvPr>
            <p:ph type="sldNum" sz="quarter" idx="12"/>
          </p:nvPr>
        </p:nvSpPr>
        <p:spPr/>
        <p:txBody>
          <a:bodyPr/>
          <a:lstStyle/>
          <a:p>
            <a:fld id="{041AE103-95A6-49DF-8499-CE7ADA77459E}" type="slidenum">
              <a:rPr lang="en-US" smtClean="0"/>
              <a:t>42</a:t>
            </a:fld>
            <a:endParaRPr lang="en-US"/>
          </a:p>
        </p:txBody>
      </p:sp>
    </p:spTree>
    <p:extLst>
      <p:ext uri="{BB962C8B-B14F-4D97-AF65-F5344CB8AC3E}">
        <p14:creationId xmlns:p14="http://schemas.microsoft.com/office/powerpoint/2010/main" val="17422136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DE5DE506-4C1F-449E-8581-BC942441D631}"/>
              </a:ext>
            </a:extLst>
          </p:cNvPr>
          <p:cNvSpPr>
            <a:spLocks noGrp="1"/>
          </p:cNvSpPr>
          <p:nvPr>
            <p:ph type="sldNum" sz="quarter" idx="12"/>
          </p:nvPr>
        </p:nvSpPr>
        <p:spPr/>
        <p:txBody>
          <a:bodyPr/>
          <a:lstStyle/>
          <a:p>
            <a:fld id="{041AE103-95A6-49DF-8499-CE7ADA77459E}" type="slidenum">
              <a:rPr lang="en-US" smtClean="0"/>
              <a:t>43</a:t>
            </a:fld>
            <a:endParaRPr lang="en-US"/>
          </a:p>
        </p:txBody>
      </p:sp>
      <p:sp>
        <p:nvSpPr>
          <p:cNvPr id="3" name="Text Box 54">
            <a:extLst>
              <a:ext uri="{FF2B5EF4-FFF2-40B4-BE49-F238E27FC236}">
                <a16:creationId xmlns:a16="http://schemas.microsoft.com/office/drawing/2014/main" id="{52F91A0E-B344-49EF-8170-C32B27F99CD4}"/>
              </a:ext>
            </a:extLst>
          </p:cNvPr>
          <p:cNvSpPr txBox="1">
            <a:spLocks noChangeArrowheads="1"/>
          </p:cNvSpPr>
          <p:nvPr/>
        </p:nvSpPr>
        <p:spPr bwMode="auto">
          <a:xfrm>
            <a:off x="463078" y="1647672"/>
            <a:ext cx="2298700" cy="11633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#1</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Is there an agreement among competitors that facially restricts competition, (</a:t>
            </a:r>
            <a:r>
              <a:rPr kumimoji="0" lang="en-US" altLang="en-US" sz="900" b="0" i="0" u="none" strike="noStrike" cap="none" normalizeH="0" baseline="0" dirty="0" err="1">
                <a:ln>
                  <a:noFill/>
                </a:ln>
                <a:solidFill>
                  <a:schemeClr val="tx1"/>
                </a:solidFill>
                <a:effectLst/>
                <a:latin typeface="Arial" panose="020B0604020202020204" pitchFamily="34" charset="0"/>
                <a:ea typeface="Times New Roman" panose="02020603050405020304" pitchFamily="18" charset="0"/>
              </a:rPr>
              <a:t>e.g</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joint pricing, joint sales, customer allocation)? Would conduct harm consumers if there were market power? Is the conduct “inherently suspect”? [Plaintiff Burden]</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4" name="Text Box 53">
            <a:extLst>
              <a:ext uri="{FF2B5EF4-FFF2-40B4-BE49-F238E27FC236}">
                <a16:creationId xmlns:a16="http://schemas.microsoft.com/office/drawing/2014/main" id="{003FCC97-C413-43DA-819B-224ED48F5715}"/>
              </a:ext>
            </a:extLst>
          </p:cNvPr>
          <p:cNvSpPr txBox="1">
            <a:spLocks noChangeArrowheads="1"/>
          </p:cNvSpPr>
          <p:nvPr/>
        </p:nvSpPr>
        <p:spPr bwMode="auto">
          <a:xfrm>
            <a:off x="3511608" y="2046946"/>
            <a:ext cx="960438" cy="4572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Flow chart does not apply</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5" name="Text Box 49">
            <a:extLst>
              <a:ext uri="{FF2B5EF4-FFF2-40B4-BE49-F238E27FC236}">
                <a16:creationId xmlns:a16="http://schemas.microsoft.com/office/drawing/2014/main" id="{5140F207-1A29-4ABB-9BDB-AEDFAF6A62CF}"/>
              </a:ext>
            </a:extLst>
          </p:cNvPr>
          <p:cNvSpPr txBox="1">
            <a:spLocks noChangeArrowheads="1"/>
          </p:cNvSpPr>
          <p:nvPr/>
        </p:nvSpPr>
        <p:spPr bwMode="auto">
          <a:xfrm>
            <a:off x="334963" y="3342098"/>
            <a:ext cx="2476500"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#2  </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Is the conduct non-naked?</a:t>
            </a: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Are there </a:t>
            </a:r>
            <a:r>
              <a:rPr kumimoji="0" lang="en-US" altLang="en-US" sz="900" b="0"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plausible</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&amp; </a:t>
            </a:r>
            <a:r>
              <a:rPr kumimoji="0" lang="en-US" altLang="en-US" sz="900" b="0"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cognizable</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competitive justifications (i.e., Superior product; cost savings; beneficial incentives) directly from the agreement? Do they hold up on a quick look?  [Defendant Burden]					</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7" name="Text Box 45">
            <a:extLst>
              <a:ext uri="{FF2B5EF4-FFF2-40B4-BE49-F238E27FC236}">
                <a16:creationId xmlns:a16="http://schemas.microsoft.com/office/drawing/2014/main" id="{71192279-DFBC-4FAE-AA0E-94B979B4FE50}"/>
              </a:ext>
            </a:extLst>
          </p:cNvPr>
          <p:cNvSpPr txBox="1">
            <a:spLocks noChangeArrowheads="1"/>
          </p:cNvSpPr>
          <p:nvPr/>
        </p:nvSpPr>
        <p:spPr bwMode="auto">
          <a:xfrm>
            <a:off x="139528" y="4883559"/>
            <a:ext cx="2844800" cy="90170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#3  </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Absent efficiency benefits in #2, would agreement likely lead to exercise of market power and harm consumers? Is competition w/other firms or continued competition among the cooperating firms too weak to prevent adverse effects?  [Plaintiff Burden]   </a:t>
            </a:r>
            <a:r>
              <a:rPr kumimoji="0" lang="en-US" altLang="en-US" sz="900" b="0"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Step 1]</a:t>
            </a:r>
            <a:endParaRPr kumimoji="0" lang="en-US" altLang="en-US" sz="1800" b="0" i="1" u="none" strike="noStrike" cap="none" normalizeH="0" baseline="0" dirty="0">
              <a:ln>
                <a:noFill/>
              </a:ln>
              <a:solidFill>
                <a:srgbClr val="C00000"/>
              </a:solidFill>
              <a:effectLst/>
              <a:latin typeface="Arial" panose="020B0604020202020204" pitchFamily="34" charset="0"/>
            </a:endParaRPr>
          </a:p>
        </p:txBody>
      </p:sp>
      <p:sp>
        <p:nvSpPr>
          <p:cNvPr id="8" name="Text Box 44">
            <a:extLst>
              <a:ext uri="{FF2B5EF4-FFF2-40B4-BE49-F238E27FC236}">
                <a16:creationId xmlns:a16="http://schemas.microsoft.com/office/drawing/2014/main" id="{E8290A64-2E1E-4A69-BB22-8278FBE71A35}"/>
              </a:ext>
            </a:extLst>
          </p:cNvPr>
          <p:cNvSpPr txBox="1">
            <a:spLocks noChangeArrowheads="1"/>
          </p:cNvSpPr>
          <p:nvPr/>
        </p:nvSpPr>
        <p:spPr bwMode="auto">
          <a:xfrm>
            <a:off x="880268" y="6252395"/>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Legal (ROR).</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 name="Text Box 2">
            <a:extLst>
              <a:ext uri="{FF2B5EF4-FFF2-40B4-BE49-F238E27FC236}">
                <a16:creationId xmlns:a16="http://schemas.microsoft.com/office/drawing/2014/main" id="{2DE67B84-FFF3-467F-AB8D-EEA8D6E18BE4}"/>
              </a:ext>
            </a:extLst>
          </p:cNvPr>
          <p:cNvSpPr txBox="1">
            <a:spLocks noChangeArrowheads="1"/>
          </p:cNvSpPr>
          <p:nvPr/>
        </p:nvSpPr>
        <p:spPr bwMode="auto">
          <a:xfrm>
            <a:off x="8595199" y="5772151"/>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0" name="Text Box 35">
            <a:extLst>
              <a:ext uri="{FF2B5EF4-FFF2-40B4-BE49-F238E27FC236}">
                <a16:creationId xmlns:a16="http://schemas.microsoft.com/office/drawing/2014/main" id="{05BCA8F7-CF4C-4CD1-A396-DD3702792E06}"/>
              </a:ext>
            </a:extLst>
          </p:cNvPr>
          <p:cNvSpPr txBox="1">
            <a:spLocks noChangeArrowheads="1"/>
          </p:cNvSpPr>
          <p:nvPr/>
        </p:nvSpPr>
        <p:spPr bwMode="auto">
          <a:xfrm>
            <a:off x="11125215" y="4748611"/>
            <a:ext cx="815496"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1" name="Straight Connector 47">
            <a:extLst>
              <a:ext uri="{FF2B5EF4-FFF2-40B4-BE49-F238E27FC236}">
                <a16:creationId xmlns:a16="http://schemas.microsoft.com/office/drawing/2014/main" id="{188D4697-F147-4BDE-A90A-8897AB1098F9}"/>
              </a:ext>
            </a:extLst>
          </p:cNvPr>
          <p:cNvSpPr>
            <a:spLocks noChangeShapeType="1"/>
          </p:cNvSpPr>
          <p:nvPr/>
        </p:nvSpPr>
        <p:spPr bwMode="auto">
          <a:xfrm>
            <a:off x="6780284" y="5137893"/>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19" name="Straight Connector 33">
            <a:extLst>
              <a:ext uri="{FF2B5EF4-FFF2-40B4-BE49-F238E27FC236}">
                <a16:creationId xmlns:a16="http://schemas.microsoft.com/office/drawing/2014/main" id="{63309F7E-5AFE-418E-B86E-AA6EE9E94CD7}"/>
              </a:ext>
            </a:extLst>
          </p:cNvPr>
          <p:cNvSpPr>
            <a:spLocks noChangeShapeType="1"/>
          </p:cNvSpPr>
          <p:nvPr/>
        </p:nvSpPr>
        <p:spPr bwMode="auto">
          <a:xfrm flipH="1">
            <a:off x="1459220" y="5800725"/>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0" name="Straight Connector 52">
            <a:extLst>
              <a:ext uri="{FF2B5EF4-FFF2-40B4-BE49-F238E27FC236}">
                <a16:creationId xmlns:a16="http://schemas.microsoft.com/office/drawing/2014/main" id="{A27886C5-4638-4719-B444-178A72D8DDA4}"/>
              </a:ext>
            </a:extLst>
          </p:cNvPr>
          <p:cNvSpPr>
            <a:spLocks noChangeShapeType="1"/>
          </p:cNvSpPr>
          <p:nvPr/>
        </p:nvSpPr>
        <p:spPr bwMode="auto">
          <a:xfrm>
            <a:off x="2867479" y="2199456"/>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1" name="Text Box 3">
            <a:extLst>
              <a:ext uri="{FF2B5EF4-FFF2-40B4-BE49-F238E27FC236}">
                <a16:creationId xmlns:a16="http://schemas.microsoft.com/office/drawing/2014/main" id="{462B808A-7F18-4D7A-98DB-B01133B90D0D}"/>
              </a:ext>
            </a:extLst>
          </p:cNvPr>
          <p:cNvSpPr txBox="1">
            <a:spLocks noChangeArrowheads="1"/>
          </p:cNvSpPr>
          <p:nvPr/>
        </p:nvSpPr>
        <p:spPr bwMode="auto">
          <a:xfrm>
            <a:off x="2939256" y="2359233"/>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2" name="Text Box 32">
            <a:extLst>
              <a:ext uri="{FF2B5EF4-FFF2-40B4-BE49-F238E27FC236}">
                <a16:creationId xmlns:a16="http://schemas.microsoft.com/office/drawing/2014/main" id="{1696B20B-AA95-42CB-B9A2-45EE07324FF8}"/>
              </a:ext>
            </a:extLst>
          </p:cNvPr>
          <p:cNvSpPr txBox="1">
            <a:spLocks noChangeArrowheads="1"/>
          </p:cNvSpPr>
          <p:nvPr/>
        </p:nvSpPr>
        <p:spPr bwMode="auto">
          <a:xfrm>
            <a:off x="7483925" y="4495826"/>
            <a:ext cx="3048000" cy="122245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#5</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Is it likely that consumers are harmed on balance from the agreement?  Are the efficiency benefits likely unable to prevent the potential competitive harm to consumers? (</a:t>
            </a:r>
            <a:r>
              <a:rPr kumimoji="0" lang="en-US" altLang="en-US" sz="900" b="0" i="0" u="none" strike="noStrike" cap="none" normalizeH="0" baseline="0" dirty="0" err="1">
                <a:ln>
                  <a:noFill/>
                </a:ln>
                <a:solidFill>
                  <a:schemeClr val="tx1"/>
                </a:solidFill>
                <a:effectLst/>
                <a:latin typeface="Arial" panose="020B0604020202020204" pitchFamily="34" charset="0"/>
                <a:ea typeface="Times New Roman" panose="02020603050405020304" pitchFamily="18" charset="0"/>
              </a:rPr>
              <a:t>Plantiff</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Burden)</a:t>
            </a:r>
            <a:b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b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b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Are there less restrictive alternatives that generate the benefits without the likely harms [Plaintiff Burden]</a:t>
            </a:r>
          </a:p>
          <a:p>
            <a:pPr marL="0" marR="0" lvl="0" indent="0" algn="l" defTabSz="914400" rtl="0" eaLnBrk="0" fontAlgn="base" latinLnBrk="0" hangingPunct="0">
              <a:lnSpc>
                <a:spcPct val="100000"/>
              </a:lnSpc>
              <a:spcBef>
                <a:spcPct val="0"/>
              </a:spcBef>
              <a:spcAft>
                <a:spcPct val="0"/>
              </a:spcAft>
              <a:buClrTx/>
              <a:buSzTx/>
              <a:buFontTx/>
              <a:buNone/>
              <a:tabLst/>
            </a:pPr>
            <a:r>
              <a:rPr lang="en-US" altLang="en-US" sz="900" i="1" dirty="0">
                <a:solidFill>
                  <a:srgbClr val="C00000"/>
                </a:solidFill>
                <a:latin typeface="Arial" panose="020B0604020202020204" pitchFamily="34" charset="0"/>
              </a:rPr>
              <a:t>[ROR Step 3]</a:t>
            </a:r>
            <a:endParaRPr kumimoji="0" lang="en-US" altLang="en-US" sz="1800" b="0" i="1" u="none" strike="noStrike" cap="none" normalizeH="0" baseline="0" dirty="0">
              <a:ln>
                <a:noFill/>
              </a:ln>
              <a:solidFill>
                <a:srgbClr val="C00000"/>
              </a:solidFill>
              <a:effectLst/>
              <a:latin typeface="Arial" panose="020B0604020202020204" pitchFamily="34" charset="0"/>
            </a:endParaRPr>
          </a:p>
        </p:txBody>
      </p:sp>
      <p:sp>
        <p:nvSpPr>
          <p:cNvPr id="23" name="Text Box 39">
            <a:extLst>
              <a:ext uri="{FF2B5EF4-FFF2-40B4-BE49-F238E27FC236}">
                <a16:creationId xmlns:a16="http://schemas.microsoft.com/office/drawing/2014/main" id="{02714F70-55A3-48C4-80CF-3D1BBB00BE03}"/>
              </a:ext>
            </a:extLst>
          </p:cNvPr>
          <p:cNvSpPr txBox="1">
            <a:spLocks noChangeArrowheads="1"/>
          </p:cNvSpPr>
          <p:nvPr/>
        </p:nvSpPr>
        <p:spPr bwMode="auto">
          <a:xfrm>
            <a:off x="3955385" y="4808757"/>
            <a:ext cx="2720975" cy="79837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1"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#4</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Are the efficiency claims </a:t>
            </a:r>
            <a:r>
              <a:rPr kumimoji="0" lang="en-US" altLang="en-US" sz="900" b="0"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valid</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Is the agreement reasonably necessary to achieve the legitimate efficiency benefits? [Defendant Burden]</a:t>
            </a:r>
            <a:endParaRPr kumimoji="0" lang="en-US" altLang="en-US" sz="800" b="0" i="0" u="none" strike="noStrike" cap="none" normalizeH="0" baseline="0" dirty="0">
              <a:ln>
                <a:noFill/>
              </a:ln>
              <a:solidFill>
                <a:schemeClr val="tx1"/>
              </a:solidFill>
              <a:effectLst/>
              <a:latin typeface="Arial" panose="020B0604020202020204" pitchFamily="34" charset="0"/>
            </a:endParaRPr>
          </a:p>
          <a:p>
            <a:pPr lvl="0" eaLnBrk="0" fontAlgn="base" hangingPunct="0">
              <a:spcBef>
                <a:spcPct val="0"/>
              </a:spcBef>
              <a:spcAft>
                <a:spcPct val="0"/>
              </a:spcAft>
            </a:pPr>
            <a:r>
              <a:rPr lang="en-US" altLang="en-US" sz="900" i="1" dirty="0">
                <a:solidFill>
                  <a:srgbClr val="C00000"/>
                </a:solidFill>
                <a:latin typeface="Arial" panose="020B0604020202020204" pitchFamily="34" charset="0"/>
                <a:ea typeface="Times New Roman" panose="02020603050405020304" pitchFamily="18" charset="0"/>
              </a:rPr>
              <a:t>[ROR Step 2 </a:t>
            </a: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t>
            </a:r>
            <a:endParaRPr kumimoji="0" lang="en-US" altLang="en-US" sz="8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5" name="Straight Connector 28">
            <a:extLst>
              <a:ext uri="{FF2B5EF4-FFF2-40B4-BE49-F238E27FC236}">
                <a16:creationId xmlns:a16="http://schemas.microsoft.com/office/drawing/2014/main" id="{4294145F-C6AF-494B-B97B-4971FFFDBE54}"/>
              </a:ext>
            </a:extLst>
          </p:cNvPr>
          <p:cNvSpPr>
            <a:spLocks noChangeShapeType="1"/>
          </p:cNvSpPr>
          <p:nvPr/>
        </p:nvSpPr>
        <p:spPr bwMode="auto">
          <a:xfrm>
            <a:off x="2846388" y="3638960"/>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26" name="Text Box 29">
            <a:extLst>
              <a:ext uri="{FF2B5EF4-FFF2-40B4-BE49-F238E27FC236}">
                <a16:creationId xmlns:a16="http://schemas.microsoft.com/office/drawing/2014/main" id="{CA956FCD-3C56-4FED-B969-BBD9AB568D41}"/>
              </a:ext>
            </a:extLst>
          </p:cNvPr>
          <p:cNvSpPr txBox="1">
            <a:spLocks noChangeArrowheads="1"/>
          </p:cNvSpPr>
          <p:nvPr/>
        </p:nvSpPr>
        <p:spPr bwMode="auto">
          <a:xfrm>
            <a:off x="8704712" y="6138862"/>
            <a:ext cx="995363"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Legal (ROR).</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7" name="Text Box 30">
            <a:extLst>
              <a:ext uri="{FF2B5EF4-FFF2-40B4-BE49-F238E27FC236}">
                <a16:creationId xmlns:a16="http://schemas.microsoft.com/office/drawing/2014/main" id="{A93E84C9-88C1-499A-8275-78511A03E1C7}"/>
              </a:ext>
            </a:extLst>
          </p:cNvPr>
          <p:cNvSpPr txBox="1">
            <a:spLocks noChangeArrowheads="1"/>
          </p:cNvSpPr>
          <p:nvPr/>
        </p:nvSpPr>
        <p:spPr bwMode="auto">
          <a:xfrm>
            <a:off x="4994196" y="550114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29" name="Text Box 42">
            <a:extLst>
              <a:ext uri="{FF2B5EF4-FFF2-40B4-BE49-F238E27FC236}">
                <a16:creationId xmlns:a16="http://schemas.microsoft.com/office/drawing/2014/main" id="{1DF4CEFB-801D-4F33-8EA3-4D67E6AF2B7B}"/>
              </a:ext>
            </a:extLst>
          </p:cNvPr>
          <p:cNvSpPr txBox="1">
            <a:spLocks noChangeArrowheads="1"/>
          </p:cNvSpPr>
          <p:nvPr/>
        </p:nvSpPr>
        <p:spPr bwMode="auto">
          <a:xfrm>
            <a:off x="833757" y="5808278"/>
            <a:ext cx="388938"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No</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35" name="Text Box 1">
            <a:extLst>
              <a:ext uri="{FF2B5EF4-FFF2-40B4-BE49-F238E27FC236}">
                <a16:creationId xmlns:a16="http://schemas.microsoft.com/office/drawing/2014/main" id="{46B58A07-90D2-4BD3-BEBB-EBCCFD895479}"/>
              </a:ext>
            </a:extLst>
          </p:cNvPr>
          <p:cNvSpPr txBox="1">
            <a:spLocks noChangeArrowheads="1"/>
          </p:cNvSpPr>
          <p:nvPr/>
        </p:nvSpPr>
        <p:spPr bwMode="auto">
          <a:xfrm>
            <a:off x="10653797" y="5108500"/>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37" name="Rectangle 39">
            <a:extLst>
              <a:ext uri="{FF2B5EF4-FFF2-40B4-BE49-F238E27FC236}">
                <a16:creationId xmlns:a16="http://schemas.microsoft.com/office/drawing/2014/main" id="{A3914583-F6B2-4E64-AB27-F1CFF9FFEE81}"/>
              </a:ext>
            </a:extLst>
          </p:cNvPr>
          <p:cNvSpPr>
            <a:spLocks noChangeArrowheads="1"/>
          </p:cNvSpPr>
          <p:nvPr/>
        </p:nvSpPr>
        <p:spPr bwMode="auto">
          <a:xfrm>
            <a:off x="0" y="4572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39" name="Rectangle 41">
            <a:extLst>
              <a:ext uri="{FF2B5EF4-FFF2-40B4-BE49-F238E27FC236}">
                <a16:creationId xmlns:a16="http://schemas.microsoft.com/office/drawing/2014/main" id="{97C06956-1559-44A8-84B7-BBBC254F6EBB}"/>
              </a:ext>
            </a:extLst>
          </p:cNvPr>
          <p:cNvSpPr>
            <a:spLocks noChangeArrowheads="1"/>
          </p:cNvSpPr>
          <p:nvPr/>
        </p:nvSpPr>
        <p:spPr bwMode="auto">
          <a:xfrm>
            <a:off x="0" y="4572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5720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p>
            <a:pPr marL="0" marR="0" lvl="0" indent="45720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a:t>
            </a:r>
            <a:endParaRPr kumimoji="0" lang="en-US" altLang="en-US" sz="1800" b="0" i="0" u="none" strike="noStrike" cap="none" normalizeH="0" baseline="0" dirty="0">
              <a:ln>
                <a:noFill/>
              </a:ln>
              <a:solidFill>
                <a:schemeClr val="tx1"/>
              </a:solidFill>
              <a:effectLst/>
            </a:endParaRPr>
          </a:p>
          <a:p>
            <a:pPr marL="0" marR="0" lvl="0" indent="45720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40" name="Rectangle 45">
            <a:extLst>
              <a:ext uri="{FF2B5EF4-FFF2-40B4-BE49-F238E27FC236}">
                <a16:creationId xmlns:a16="http://schemas.microsoft.com/office/drawing/2014/main" id="{7DE7F133-756A-4016-993D-001EE51C5AC7}"/>
              </a:ext>
            </a:extLst>
          </p:cNvPr>
          <p:cNvSpPr>
            <a:spLocks noChangeArrowheads="1"/>
          </p:cNvSpPr>
          <p:nvPr/>
        </p:nvSpPr>
        <p:spPr bwMode="auto">
          <a:xfrm>
            <a:off x="4001678" y="1241682"/>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42" name="Rectangle 48">
            <a:extLst>
              <a:ext uri="{FF2B5EF4-FFF2-40B4-BE49-F238E27FC236}">
                <a16:creationId xmlns:a16="http://schemas.microsoft.com/office/drawing/2014/main" id="{11E14E22-D38D-4A87-9727-2BBA0041EF6E}"/>
              </a:ext>
            </a:extLst>
          </p:cNvPr>
          <p:cNvSpPr>
            <a:spLocks noChangeArrowheads="1"/>
          </p:cNvSpPr>
          <p:nvPr/>
        </p:nvSpPr>
        <p:spPr bwMode="auto">
          <a:xfrm>
            <a:off x="744238" y="1819197"/>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44" name="Rectangle 50">
            <a:extLst>
              <a:ext uri="{FF2B5EF4-FFF2-40B4-BE49-F238E27FC236}">
                <a16:creationId xmlns:a16="http://schemas.microsoft.com/office/drawing/2014/main" id="{E51579D5-600D-4B4C-9FFA-676AC761A60E}"/>
              </a:ext>
            </a:extLst>
          </p:cNvPr>
          <p:cNvSpPr>
            <a:spLocks noChangeArrowheads="1"/>
          </p:cNvSpPr>
          <p:nvPr/>
        </p:nvSpPr>
        <p:spPr bwMode="auto">
          <a:xfrm>
            <a:off x="0" y="13716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60" name="Straight Connector 43">
            <a:extLst>
              <a:ext uri="{FF2B5EF4-FFF2-40B4-BE49-F238E27FC236}">
                <a16:creationId xmlns:a16="http://schemas.microsoft.com/office/drawing/2014/main" id="{F5FE8E3C-8231-4A01-9197-CCC4E948A8B2}"/>
              </a:ext>
            </a:extLst>
          </p:cNvPr>
          <p:cNvSpPr>
            <a:spLocks noChangeShapeType="1"/>
          </p:cNvSpPr>
          <p:nvPr/>
        </p:nvSpPr>
        <p:spPr bwMode="auto">
          <a:xfrm>
            <a:off x="3251200" y="5331377"/>
            <a:ext cx="542925"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61" name="Straight Connector 41">
            <a:extLst>
              <a:ext uri="{FF2B5EF4-FFF2-40B4-BE49-F238E27FC236}">
                <a16:creationId xmlns:a16="http://schemas.microsoft.com/office/drawing/2014/main" id="{CF8B308E-3887-407A-9218-16D97FC7BD57}"/>
              </a:ext>
            </a:extLst>
          </p:cNvPr>
          <p:cNvSpPr>
            <a:spLocks noChangeShapeType="1"/>
          </p:cNvSpPr>
          <p:nvPr/>
        </p:nvSpPr>
        <p:spPr bwMode="auto">
          <a:xfrm flipH="1">
            <a:off x="1593466" y="2907433"/>
            <a:ext cx="0" cy="26987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65" name="Straight Connector 33">
            <a:extLst>
              <a:ext uri="{FF2B5EF4-FFF2-40B4-BE49-F238E27FC236}">
                <a16:creationId xmlns:a16="http://schemas.microsoft.com/office/drawing/2014/main" id="{77E80BE5-0135-4822-8169-6272FD288CCB}"/>
              </a:ext>
            </a:extLst>
          </p:cNvPr>
          <p:cNvSpPr>
            <a:spLocks noChangeShapeType="1"/>
          </p:cNvSpPr>
          <p:nvPr/>
        </p:nvSpPr>
        <p:spPr bwMode="auto">
          <a:xfrm flipH="1">
            <a:off x="1530350" y="4367621"/>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3" name="Text Box 30">
            <a:extLst>
              <a:ext uri="{FF2B5EF4-FFF2-40B4-BE49-F238E27FC236}">
                <a16:creationId xmlns:a16="http://schemas.microsoft.com/office/drawing/2014/main" id="{66FF594B-4098-4E11-9FB0-F2B0DA4039D1}"/>
              </a:ext>
            </a:extLst>
          </p:cNvPr>
          <p:cNvSpPr txBox="1">
            <a:spLocks noChangeArrowheads="1"/>
          </p:cNvSpPr>
          <p:nvPr/>
        </p:nvSpPr>
        <p:spPr bwMode="auto">
          <a:xfrm>
            <a:off x="3033116" y="3669368"/>
            <a:ext cx="388938"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No</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80" name="Text Box 70">
            <a:extLst>
              <a:ext uri="{FF2B5EF4-FFF2-40B4-BE49-F238E27FC236}">
                <a16:creationId xmlns:a16="http://schemas.microsoft.com/office/drawing/2014/main" id="{76CCF00A-5CFE-4A6C-B214-30552A774D9A}"/>
              </a:ext>
            </a:extLst>
          </p:cNvPr>
          <p:cNvSpPr txBox="1">
            <a:spLocks noChangeArrowheads="1"/>
          </p:cNvSpPr>
          <p:nvPr/>
        </p:nvSpPr>
        <p:spPr bwMode="auto">
          <a:xfrm>
            <a:off x="3279065" y="537948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81" name="Text Box 63">
            <a:extLst>
              <a:ext uri="{FF2B5EF4-FFF2-40B4-BE49-F238E27FC236}">
                <a16:creationId xmlns:a16="http://schemas.microsoft.com/office/drawing/2014/main" id="{4C0C88DD-55D9-47BD-A1E3-4C89B52114BB}"/>
              </a:ext>
            </a:extLst>
          </p:cNvPr>
          <p:cNvSpPr txBox="1">
            <a:spLocks noChangeArrowheads="1"/>
          </p:cNvSpPr>
          <p:nvPr/>
        </p:nvSpPr>
        <p:spPr bwMode="auto">
          <a:xfrm>
            <a:off x="857250" y="4399371"/>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0" name="Rectangle 112">
            <a:extLst>
              <a:ext uri="{FF2B5EF4-FFF2-40B4-BE49-F238E27FC236}">
                <a16:creationId xmlns:a16="http://schemas.microsoft.com/office/drawing/2014/main" id="{887EF3EF-A321-4FF0-8E11-68E1AB8D647E}"/>
              </a:ext>
            </a:extLst>
          </p:cNvPr>
          <p:cNvSpPr>
            <a:spLocks noChangeArrowheads="1"/>
          </p:cNvSpPr>
          <p:nvPr/>
        </p:nvSpPr>
        <p:spPr bwMode="auto">
          <a:xfrm>
            <a:off x="152400" y="152400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94" name="Rectangle 124">
            <a:extLst>
              <a:ext uri="{FF2B5EF4-FFF2-40B4-BE49-F238E27FC236}">
                <a16:creationId xmlns:a16="http://schemas.microsoft.com/office/drawing/2014/main" id="{E88A1DE1-EBEB-497F-B0B5-3BAA71B0E070}"/>
              </a:ext>
            </a:extLst>
          </p:cNvPr>
          <p:cNvSpPr>
            <a:spLocks noChangeArrowheads="1"/>
          </p:cNvSpPr>
          <p:nvPr/>
        </p:nvSpPr>
        <p:spPr bwMode="auto">
          <a:xfrm>
            <a:off x="-1538203" y="312619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br>
              <a:rPr kumimoji="0" lang="en-US" altLang="en-US" sz="1400" b="1" i="0" u="none" strike="noStrike" cap="none" normalizeH="0" baseline="0">
                <a:ln>
                  <a:noFill/>
                </a:ln>
                <a:solidFill>
                  <a:schemeClr val="tx1"/>
                </a:solidFill>
                <a:effectLst/>
                <a:latin typeface="Arial" panose="020B0604020202020204" pitchFamily="34" charset="0"/>
                <a:ea typeface="Times New Roman" panose="02020603050405020304" pitchFamily="18" charset="0"/>
              </a:rPr>
            </a:b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95" name="Text Box 35">
            <a:extLst>
              <a:ext uri="{FF2B5EF4-FFF2-40B4-BE49-F238E27FC236}">
                <a16:creationId xmlns:a16="http://schemas.microsoft.com/office/drawing/2014/main" id="{C047B2E0-3267-4E88-BC93-17909A12B3CB}"/>
              </a:ext>
            </a:extLst>
          </p:cNvPr>
          <p:cNvSpPr txBox="1">
            <a:spLocks noChangeArrowheads="1"/>
          </p:cNvSpPr>
          <p:nvPr/>
        </p:nvSpPr>
        <p:spPr bwMode="auto">
          <a:xfrm>
            <a:off x="4987925" y="6156325"/>
            <a:ext cx="1108075" cy="4000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Illegal (ROR).</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6" name="Text Box 1">
            <a:extLst>
              <a:ext uri="{FF2B5EF4-FFF2-40B4-BE49-F238E27FC236}">
                <a16:creationId xmlns:a16="http://schemas.microsoft.com/office/drawing/2014/main" id="{53E7CA72-F8EB-45C3-811E-902FB3908E09}"/>
              </a:ext>
            </a:extLst>
          </p:cNvPr>
          <p:cNvSpPr txBox="1">
            <a:spLocks noChangeArrowheads="1"/>
          </p:cNvSpPr>
          <p:nvPr/>
        </p:nvSpPr>
        <p:spPr bwMode="auto">
          <a:xfrm>
            <a:off x="6836949" y="5207942"/>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7" name="Text Box 48">
            <a:extLst>
              <a:ext uri="{FF2B5EF4-FFF2-40B4-BE49-F238E27FC236}">
                <a16:creationId xmlns:a16="http://schemas.microsoft.com/office/drawing/2014/main" id="{6343043F-96DD-4474-8DDD-0143D083AE02}"/>
              </a:ext>
            </a:extLst>
          </p:cNvPr>
          <p:cNvSpPr txBox="1">
            <a:spLocks noChangeArrowheads="1"/>
          </p:cNvSpPr>
          <p:nvPr/>
        </p:nvSpPr>
        <p:spPr bwMode="auto">
          <a:xfrm>
            <a:off x="3557448" y="3416259"/>
            <a:ext cx="1701800" cy="565150"/>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9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Illegal </a:t>
            </a:r>
            <a:r>
              <a:rPr kumimoji="0" lang="en-US" altLang="en-US" sz="900" b="0"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[per se or ROR (on quick look), depending on claimed justification]</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98" name="Straight Connector 33">
            <a:extLst>
              <a:ext uri="{FF2B5EF4-FFF2-40B4-BE49-F238E27FC236}">
                <a16:creationId xmlns:a16="http://schemas.microsoft.com/office/drawing/2014/main" id="{0355DED3-5CA7-44BB-BC3D-952544E40533}"/>
              </a:ext>
            </a:extLst>
          </p:cNvPr>
          <p:cNvSpPr>
            <a:spLocks noChangeShapeType="1"/>
          </p:cNvSpPr>
          <p:nvPr/>
        </p:nvSpPr>
        <p:spPr bwMode="auto">
          <a:xfrm flipH="1">
            <a:off x="5546828" y="5691188"/>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99" name="Straight Connector 33">
            <a:extLst>
              <a:ext uri="{FF2B5EF4-FFF2-40B4-BE49-F238E27FC236}">
                <a16:creationId xmlns:a16="http://schemas.microsoft.com/office/drawing/2014/main" id="{799DCC86-0F1F-41EA-A2D9-924FE31E5074}"/>
              </a:ext>
            </a:extLst>
          </p:cNvPr>
          <p:cNvSpPr>
            <a:spLocks noChangeShapeType="1"/>
          </p:cNvSpPr>
          <p:nvPr/>
        </p:nvSpPr>
        <p:spPr bwMode="auto">
          <a:xfrm flipH="1">
            <a:off x="9259877" y="5718276"/>
            <a:ext cx="0" cy="35560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101" name="Text Box 63">
            <a:extLst>
              <a:ext uri="{FF2B5EF4-FFF2-40B4-BE49-F238E27FC236}">
                <a16:creationId xmlns:a16="http://schemas.microsoft.com/office/drawing/2014/main" id="{58FB7BFC-77CC-444A-851B-03A966721B6C}"/>
              </a:ext>
            </a:extLst>
          </p:cNvPr>
          <p:cNvSpPr txBox="1">
            <a:spLocks noChangeArrowheads="1"/>
          </p:cNvSpPr>
          <p:nvPr/>
        </p:nvSpPr>
        <p:spPr bwMode="auto">
          <a:xfrm>
            <a:off x="857250" y="2973798"/>
            <a:ext cx="520700" cy="32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1" i="1"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Yes</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02" name="Straight Connector 47">
            <a:extLst>
              <a:ext uri="{FF2B5EF4-FFF2-40B4-BE49-F238E27FC236}">
                <a16:creationId xmlns:a16="http://schemas.microsoft.com/office/drawing/2014/main" id="{C533C4F2-8DE9-4915-A510-CCB8A725C675}"/>
              </a:ext>
            </a:extLst>
          </p:cNvPr>
          <p:cNvSpPr>
            <a:spLocks noChangeShapeType="1"/>
          </p:cNvSpPr>
          <p:nvPr/>
        </p:nvSpPr>
        <p:spPr bwMode="auto">
          <a:xfrm>
            <a:off x="10551297" y="4908475"/>
            <a:ext cx="520700" cy="0"/>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103" name="Text Box 49">
            <a:extLst>
              <a:ext uri="{FF2B5EF4-FFF2-40B4-BE49-F238E27FC236}">
                <a16:creationId xmlns:a16="http://schemas.microsoft.com/office/drawing/2014/main" id="{C2DA25B9-13DA-4D09-9D44-12560BD2BDAF}"/>
              </a:ext>
            </a:extLst>
          </p:cNvPr>
          <p:cNvSpPr txBox="1">
            <a:spLocks noChangeArrowheads="1"/>
          </p:cNvSpPr>
          <p:nvPr/>
        </p:nvSpPr>
        <p:spPr bwMode="auto">
          <a:xfrm>
            <a:off x="175754" y="253216"/>
            <a:ext cx="12344400" cy="926027"/>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2800" b="1" dirty="0">
                <a:latin typeface="Arial" panose="020B0604020202020204" pitchFamily="34" charset="0"/>
                <a:ea typeface="Times New Roman" panose="02020603050405020304" pitchFamily="18" charset="0"/>
              </a:rPr>
              <a:t>Synthesizing the Per Se, Quick Look and Structured Rule of Reason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800" b="1" i="0" u="none" strike="noStrike" cap="none" normalizeH="0" baseline="0" dirty="0">
                <a:ln>
                  <a:noFill/>
                </a:ln>
                <a:solidFill>
                  <a:schemeClr val="tx1"/>
                </a:solidFill>
                <a:effectLst/>
                <a:latin typeface="Arial" panose="020B0604020202020204" pitchFamily="34" charset="0"/>
              </a:rPr>
              <a:t>Into a Single Decision Stru</a:t>
            </a:r>
            <a:r>
              <a:rPr lang="en-US" altLang="en-US" sz="2800" b="1" dirty="0">
                <a:latin typeface="Arial" panose="020B0604020202020204" pitchFamily="34" charset="0"/>
              </a:rPr>
              <a:t>cture </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104" name="Rectangle 45">
            <a:extLst>
              <a:ext uri="{FF2B5EF4-FFF2-40B4-BE49-F238E27FC236}">
                <a16:creationId xmlns:a16="http://schemas.microsoft.com/office/drawing/2014/main" id="{CE0552E8-B286-4B13-ABCF-C96F84366D30}"/>
              </a:ext>
            </a:extLst>
          </p:cNvPr>
          <p:cNvSpPr>
            <a:spLocks noChangeArrowheads="1"/>
          </p:cNvSpPr>
          <p:nvPr/>
        </p:nvSpPr>
        <p:spPr bwMode="auto">
          <a:xfrm>
            <a:off x="3955385" y="1250873"/>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a:ln>
                  <a:noFill/>
                </a:ln>
                <a:solidFill>
                  <a:schemeClr val="tx1"/>
                </a:solidFill>
                <a:effectLst/>
                <a:latin typeface="Arial" panose="020B0604020202020204" pitchFamily="34" charset="0"/>
              </a:rPr>
            </a:b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anose="020B0604020202020204" pitchFamily="34" charset="0"/>
            </a:endParaRPr>
          </a:p>
        </p:txBody>
      </p:sp>
      <p:sp>
        <p:nvSpPr>
          <p:cNvPr id="105" name="TextBox 104">
            <a:extLst>
              <a:ext uri="{FF2B5EF4-FFF2-40B4-BE49-F238E27FC236}">
                <a16:creationId xmlns:a16="http://schemas.microsoft.com/office/drawing/2014/main" id="{121B9818-EB8E-4A6F-8B6C-E2D8B53D491B}"/>
              </a:ext>
            </a:extLst>
          </p:cNvPr>
          <p:cNvSpPr txBox="1"/>
          <p:nvPr/>
        </p:nvSpPr>
        <p:spPr>
          <a:xfrm>
            <a:off x="6347954" y="1799283"/>
            <a:ext cx="1649493" cy="830997"/>
          </a:xfrm>
          <a:prstGeom prst="rect">
            <a:avLst/>
          </a:prstGeom>
          <a:solidFill>
            <a:srgbClr val="FFFF00"/>
          </a:solidFill>
          <a:ln w="12700">
            <a:solidFill>
              <a:srgbClr val="C00000"/>
            </a:solidFill>
          </a:ln>
        </p:spPr>
        <p:txBody>
          <a:bodyPr wrap="square" lIns="91440" tIns="45720" rIns="91440" bIns="45720" rtlCol="0" anchor="t">
            <a:spAutoFit/>
          </a:bodyPr>
          <a:lstStyle/>
          <a:p>
            <a:r>
              <a:rPr lang="en-US" sz="1600" i="1" dirty="0">
                <a:solidFill>
                  <a:srgbClr val="C00000"/>
                </a:solidFill>
                <a:cs typeface="Times New Roman"/>
              </a:rPr>
              <a:t>Slide structure still needs to be checked</a:t>
            </a:r>
          </a:p>
        </p:txBody>
      </p:sp>
      <p:sp>
        <p:nvSpPr>
          <p:cNvPr id="106" name="Text Box 44">
            <a:extLst>
              <a:ext uri="{FF2B5EF4-FFF2-40B4-BE49-F238E27FC236}">
                <a16:creationId xmlns:a16="http://schemas.microsoft.com/office/drawing/2014/main" id="{D32F0188-7762-44E0-A5E1-90DEBE11556A}"/>
              </a:ext>
            </a:extLst>
          </p:cNvPr>
          <p:cNvSpPr txBox="1">
            <a:spLocks noChangeArrowheads="1"/>
          </p:cNvSpPr>
          <p:nvPr/>
        </p:nvSpPr>
        <p:spPr bwMode="auto">
          <a:xfrm>
            <a:off x="1612428" y="4334453"/>
            <a:ext cx="995363" cy="366302"/>
          </a:xfrm>
          <a:prstGeom prst="rect">
            <a:avLst/>
          </a:prstGeom>
          <a:solidFill>
            <a:srgbClr val="FFFFFF"/>
          </a:solidFill>
          <a:ln w="9525">
            <a:no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lang="en-US" altLang="en-US" sz="900" i="1" dirty="0">
                <a:solidFill>
                  <a:srgbClr val="C00000"/>
                </a:solidFill>
                <a:latin typeface="Arial" panose="020B0604020202020204" pitchFamily="34" charset="0"/>
                <a:ea typeface="Times New Roman" panose="02020603050405020304" pitchFamily="18" charset="0"/>
              </a:rPr>
              <a:t>Enter</a:t>
            </a:r>
            <a:r>
              <a:rPr kumimoji="0" lang="en-US" altLang="en-US" sz="900" b="0"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 </a:t>
            </a:r>
            <a:r>
              <a:rPr lang="en-US" altLang="en-US" sz="900" i="1" dirty="0">
                <a:solidFill>
                  <a:srgbClr val="C00000"/>
                </a:solidFill>
                <a:latin typeface="Arial" panose="020B0604020202020204" pitchFamily="34" charset="0"/>
                <a:ea typeface="Times New Roman" panose="02020603050405020304" pitchFamily="18" charset="0"/>
              </a:rPr>
              <a:t>usual </a:t>
            </a:r>
            <a:r>
              <a:rPr kumimoji="0" lang="en-US" altLang="en-US" sz="900" b="0" i="1" u="none" strike="noStrike" cap="none" normalizeH="0" baseline="0" dirty="0">
                <a:ln>
                  <a:noFill/>
                </a:ln>
                <a:solidFill>
                  <a:srgbClr val="C00000"/>
                </a:solidFill>
                <a:effectLst/>
                <a:latin typeface="Arial" panose="020B0604020202020204" pitchFamily="34" charset="0"/>
                <a:ea typeface="Times New Roman" panose="02020603050405020304" pitchFamily="18" charset="0"/>
              </a:rPr>
              <a:t>ROR structure .</a:t>
            </a:r>
            <a:endParaRPr kumimoji="0" lang="en-US" altLang="en-US" sz="1800" b="0" i="1" u="none" strike="noStrike" cap="none" normalizeH="0" baseline="0" dirty="0">
              <a:ln>
                <a:noFill/>
              </a:ln>
              <a:solidFill>
                <a:srgbClr val="C00000"/>
              </a:solidFill>
              <a:effectLst/>
              <a:latin typeface="Arial" panose="020B0604020202020204" pitchFamily="34" charset="0"/>
            </a:endParaRPr>
          </a:p>
        </p:txBody>
      </p:sp>
    </p:spTree>
    <p:extLst>
      <p:ext uri="{BB962C8B-B14F-4D97-AF65-F5344CB8AC3E}">
        <p14:creationId xmlns:p14="http://schemas.microsoft.com/office/powerpoint/2010/main" val="376760356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2C6562-A8A4-4C24-87D2-CFD5206BD5B7}"/>
              </a:ext>
            </a:extLst>
          </p:cNvPr>
          <p:cNvSpPr>
            <a:spLocks noGrp="1"/>
          </p:cNvSpPr>
          <p:nvPr>
            <p:ph type="title"/>
          </p:nvPr>
        </p:nvSpPr>
        <p:spPr/>
        <p:txBody>
          <a:bodyPr>
            <a:normAutofit/>
          </a:bodyPr>
          <a:lstStyle/>
          <a:p>
            <a:r>
              <a:rPr lang="en-US" sz="3200" dirty="0"/>
              <a:t>The Sliding Scale “Structured” Rule of Reason:</a:t>
            </a:r>
            <a:br>
              <a:rPr lang="en-US" sz="3200" dirty="0"/>
            </a:br>
            <a:r>
              <a:rPr lang="en-US" sz="3200" dirty="0"/>
              <a:t>3-Step Burden-Shifting Process (“Tennis Match”)</a:t>
            </a:r>
          </a:p>
        </p:txBody>
      </p:sp>
      <p:sp>
        <p:nvSpPr>
          <p:cNvPr id="3" name="Content Placeholder 2">
            <a:extLst>
              <a:ext uri="{FF2B5EF4-FFF2-40B4-BE49-F238E27FC236}">
                <a16:creationId xmlns:a16="http://schemas.microsoft.com/office/drawing/2014/main" id="{EC95AD20-F767-4A88-85BF-A3A5746C98C6}"/>
              </a:ext>
            </a:extLst>
          </p:cNvPr>
          <p:cNvSpPr>
            <a:spLocks noGrp="1"/>
          </p:cNvSpPr>
          <p:nvPr>
            <p:ph idx="1"/>
          </p:nvPr>
        </p:nvSpPr>
        <p:spPr>
          <a:xfrm>
            <a:off x="465056" y="1825624"/>
            <a:ext cx="8358434" cy="5032376"/>
          </a:xfrm>
        </p:spPr>
        <p:txBody>
          <a:bodyPr>
            <a:normAutofit lnSpcReduction="10000"/>
          </a:bodyPr>
          <a:lstStyle/>
          <a:p>
            <a:r>
              <a:rPr lang="en-US" sz="2400" dirty="0"/>
              <a:t>The stronger is the plaintiff’s evidence (or presumption) of likely harm, then the higher will be the defendant’s evidentiary burden to rebut </a:t>
            </a:r>
          </a:p>
          <a:p>
            <a:r>
              <a:rPr lang="en-US" sz="2400" dirty="0"/>
              <a:t>Two types of defendant’s rebuttal evidence</a:t>
            </a:r>
          </a:p>
          <a:p>
            <a:pPr lvl="1"/>
            <a:r>
              <a:rPr lang="en-US" sz="2000" dirty="0"/>
              <a:t>Undermine (discredit) the plaintiff’s evidence or applicability of presumption</a:t>
            </a:r>
          </a:p>
          <a:p>
            <a:pPr lvl="1"/>
            <a:r>
              <a:rPr lang="en-US" sz="2000" dirty="0"/>
              <a:t>Offset that evidence with evidence of procompetitive virtues (efficiencies)</a:t>
            </a:r>
          </a:p>
          <a:p>
            <a:r>
              <a:rPr lang="en-US" sz="2400" dirty="0"/>
              <a:t>If rebuttal evidentiary standard is satisfied, the burden shifts back to plaintiff </a:t>
            </a:r>
          </a:p>
          <a:p>
            <a:pPr lvl="1"/>
            <a:r>
              <a:rPr lang="en-US" sz="2000" dirty="0">
                <a:solidFill>
                  <a:srgbClr val="C00000"/>
                </a:solidFill>
              </a:rPr>
              <a:t>The plaintiff can rebut by showing a “less restrictive alternative” that achieves virtually all the benefits with less harm</a:t>
            </a:r>
          </a:p>
          <a:p>
            <a:pPr lvl="1"/>
            <a:r>
              <a:rPr lang="en-US" sz="2000" dirty="0">
                <a:solidFill>
                  <a:srgbClr val="C00000"/>
                </a:solidFill>
              </a:rPr>
              <a:t>Alternatively, the plaintiff can show “net” anticompetitive effects </a:t>
            </a:r>
            <a:r>
              <a:rPr lang="en-US" sz="2000" i="1" dirty="0">
                <a:solidFill>
                  <a:srgbClr val="C00000"/>
                </a:solidFill>
              </a:rPr>
              <a:t>(i.e., “overall” effects “on balance”)</a:t>
            </a:r>
          </a:p>
          <a:p>
            <a:pPr lvl="1"/>
            <a:r>
              <a:rPr lang="en-US" sz="2000" dirty="0"/>
              <a:t>The stronger is the defendant’s rebuttal evidence, then the higher will be the plaintiff’s burden of persuasion in Step 3</a:t>
            </a:r>
            <a:endParaRPr lang="en-US" sz="2000" i="1" dirty="0"/>
          </a:p>
        </p:txBody>
      </p:sp>
      <p:sp>
        <p:nvSpPr>
          <p:cNvPr id="5" name="Slide Number Placeholder 4">
            <a:extLst>
              <a:ext uri="{FF2B5EF4-FFF2-40B4-BE49-F238E27FC236}">
                <a16:creationId xmlns:a16="http://schemas.microsoft.com/office/drawing/2014/main" id="{2567209C-576C-43C2-8C84-26E936CDA624}"/>
              </a:ext>
            </a:extLst>
          </p:cNvPr>
          <p:cNvSpPr>
            <a:spLocks noGrp="1"/>
          </p:cNvSpPr>
          <p:nvPr>
            <p:ph type="sldNum" sz="quarter" idx="12"/>
          </p:nvPr>
        </p:nvSpPr>
        <p:spPr/>
        <p:txBody>
          <a:bodyPr/>
          <a:lstStyle/>
          <a:p>
            <a:fld id="{041AE103-95A6-49DF-8499-CE7ADA77459E}" type="slidenum">
              <a:rPr lang="en-US" smtClean="0"/>
              <a:t>44</a:t>
            </a:fld>
            <a:endParaRPr lang="en-US"/>
          </a:p>
        </p:txBody>
      </p:sp>
      <p:sp>
        <p:nvSpPr>
          <p:cNvPr id="6" name="Rectangle 5">
            <a:extLst>
              <a:ext uri="{FF2B5EF4-FFF2-40B4-BE49-F238E27FC236}">
                <a16:creationId xmlns:a16="http://schemas.microsoft.com/office/drawing/2014/main" id="{7D05C599-F476-44C7-B490-906FF10C67CE}"/>
              </a:ext>
            </a:extLst>
          </p:cNvPr>
          <p:cNvSpPr/>
          <p:nvPr/>
        </p:nvSpPr>
        <p:spPr>
          <a:xfrm>
            <a:off x="9294829" y="3987773"/>
            <a:ext cx="2743200" cy="2232051"/>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err="1">
                <a:solidFill>
                  <a:srgbClr val="0070C0"/>
                </a:solidFill>
                <a:latin typeface="Times New Roman" panose="02020603050405020304" pitchFamily="18" charset="0"/>
                <a:cs typeface="Times New Roman" panose="02020603050405020304" pitchFamily="18" charset="0"/>
              </a:rPr>
              <a:t>Hovenkamp</a:t>
            </a:r>
            <a:r>
              <a:rPr lang="en-US" b="1" dirty="0">
                <a:solidFill>
                  <a:srgbClr val="0070C0"/>
                </a:solidFill>
                <a:latin typeface="Times New Roman" panose="02020603050405020304" pitchFamily="18" charset="0"/>
                <a:cs typeface="Times New Roman" panose="02020603050405020304" pitchFamily="18" charset="0"/>
              </a:rPr>
              <a:t> explains that LRA does not require quantification since it is qualitative.  Then, real balancing to determine net effects is a “last resort”</a:t>
            </a:r>
          </a:p>
        </p:txBody>
      </p:sp>
      <p:cxnSp>
        <p:nvCxnSpPr>
          <p:cNvPr id="7" name="Straight Arrow Connector 6">
            <a:extLst>
              <a:ext uri="{FF2B5EF4-FFF2-40B4-BE49-F238E27FC236}">
                <a16:creationId xmlns:a16="http://schemas.microsoft.com/office/drawing/2014/main" id="{B3598083-D3F8-4B18-8133-988E1D271E3F}"/>
              </a:ext>
            </a:extLst>
          </p:cNvPr>
          <p:cNvCxnSpPr>
            <a:cxnSpLocks/>
          </p:cNvCxnSpPr>
          <p:nvPr/>
        </p:nvCxnSpPr>
        <p:spPr>
          <a:xfrm flipH="1">
            <a:off x="8492226" y="5164257"/>
            <a:ext cx="662528" cy="6966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6739194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EAB6BC-2D06-4415-BF61-85C67372157C}"/>
              </a:ext>
            </a:extLst>
          </p:cNvPr>
          <p:cNvSpPr>
            <a:spLocks noGrp="1"/>
          </p:cNvSpPr>
          <p:nvPr>
            <p:ph type="title"/>
          </p:nvPr>
        </p:nvSpPr>
        <p:spPr/>
        <p:txBody>
          <a:bodyPr/>
          <a:lstStyle/>
          <a:p>
            <a:r>
              <a:rPr lang="en-US" dirty="0"/>
              <a:t>Empirical Facts Re Recent Rule of Reason Cases</a:t>
            </a:r>
          </a:p>
        </p:txBody>
      </p:sp>
      <p:sp>
        <p:nvSpPr>
          <p:cNvPr id="3" name="Content Placeholder 2">
            <a:extLst>
              <a:ext uri="{FF2B5EF4-FFF2-40B4-BE49-F238E27FC236}">
                <a16:creationId xmlns:a16="http://schemas.microsoft.com/office/drawing/2014/main" id="{32448091-6111-453B-BB75-30C64383BA9B}"/>
              </a:ext>
            </a:extLst>
          </p:cNvPr>
          <p:cNvSpPr>
            <a:spLocks noGrp="1"/>
          </p:cNvSpPr>
          <p:nvPr>
            <p:ph idx="1"/>
          </p:nvPr>
        </p:nvSpPr>
        <p:spPr>
          <a:xfrm>
            <a:off x="838200" y="1825625"/>
            <a:ext cx="8541469" cy="4351338"/>
          </a:xfrm>
        </p:spPr>
        <p:txBody>
          <a:bodyPr>
            <a:normAutofit/>
          </a:bodyPr>
          <a:lstStyle/>
          <a:p>
            <a:r>
              <a:rPr lang="en-US" dirty="0"/>
              <a:t>If the case is adjudicated under the rule of reason, the plaintiff rarely wins. Defendants win more than 90% of cases over the last 30 years</a:t>
            </a:r>
          </a:p>
          <a:p>
            <a:r>
              <a:rPr lang="en-US" dirty="0"/>
              <a:t>Plaintiffs almost always fail to satisfy the Step 1 burden</a:t>
            </a:r>
          </a:p>
          <a:p>
            <a:r>
              <a:rPr lang="en-US" dirty="0"/>
              <a:t>Very few cases reach Step 3</a:t>
            </a:r>
          </a:p>
          <a:p>
            <a:r>
              <a:rPr lang="en-US" dirty="0"/>
              <a:t>Where plaintiffs satisfy Step 1, the defendant </a:t>
            </a:r>
            <a:br>
              <a:rPr lang="en-US" dirty="0"/>
            </a:br>
            <a:r>
              <a:rPr lang="en-US" dirty="0"/>
              <a:t>almost always loses at Step 2</a:t>
            </a:r>
          </a:p>
          <a:p>
            <a:r>
              <a:rPr lang="en-US" dirty="0">
                <a:solidFill>
                  <a:srgbClr val="C00000"/>
                </a:solidFill>
              </a:rPr>
              <a:t>Question: </a:t>
            </a:r>
            <a:r>
              <a:rPr lang="en-US" i="1" dirty="0">
                <a:solidFill>
                  <a:srgbClr val="C00000"/>
                </a:solidFill>
              </a:rPr>
              <a:t>Why do plaintiffs lose so often?  </a:t>
            </a:r>
          </a:p>
          <a:p>
            <a:r>
              <a:rPr lang="en-US" dirty="0">
                <a:solidFill>
                  <a:srgbClr val="C00000"/>
                </a:solidFill>
              </a:rPr>
              <a:t>Answer: C</a:t>
            </a:r>
            <a:r>
              <a:rPr lang="en-US" i="1" dirty="0">
                <a:solidFill>
                  <a:srgbClr val="C00000"/>
                </a:solidFill>
              </a:rPr>
              <a:t>ourts set an unreasonably high bar </a:t>
            </a:r>
          </a:p>
          <a:p>
            <a:endParaRPr lang="en-US" dirty="0"/>
          </a:p>
        </p:txBody>
      </p:sp>
      <p:sp>
        <p:nvSpPr>
          <p:cNvPr id="4" name="Slide Number Placeholder 3">
            <a:extLst>
              <a:ext uri="{FF2B5EF4-FFF2-40B4-BE49-F238E27FC236}">
                <a16:creationId xmlns:a16="http://schemas.microsoft.com/office/drawing/2014/main" id="{B8D2B9A2-CA13-4D42-988A-C8883F3641FB}"/>
              </a:ext>
            </a:extLst>
          </p:cNvPr>
          <p:cNvSpPr>
            <a:spLocks noGrp="1"/>
          </p:cNvSpPr>
          <p:nvPr>
            <p:ph type="sldNum" sz="quarter" idx="12"/>
          </p:nvPr>
        </p:nvSpPr>
        <p:spPr/>
        <p:txBody>
          <a:bodyPr/>
          <a:lstStyle/>
          <a:p>
            <a:fld id="{041AE103-95A6-49DF-8499-CE7ADA77459E}" type="slidenum">
              <a:rPr lang="en-US" smtClean="0"/>
              <a:t>45</a:t>
            </a:fld>
            <a:endParaRPr lang="en-US"/>
          </a:p>
        </p:txBody>
      </p:sp>
      <p:sp>
        <p:nvSpPr>
          <p:cNvPr id="5" name="Rectangle 4">
            <a:extLst>
              <a:ext uri="{FF2B5EF4-FFF2-40B4-BE49-F238E27FC236}">
                <a16:creationId xmlns:a16="http://schemas.microsoft.com/office/drawing/2014/main" id="{2B03F3CB-123E-4322-8BF3-04C77120BD72}"/>
              </a:ext>
            </a:extLst>
          </p:cNvPr>
          <p:cNvSpPr/>
          <p:nvPr/>
        </p:nvSpPr>
        <p:spPr>
          <a:xfrm>
            <a:off x="8821429" y="4400327"/>
            <a:ext cx="2848954" cy="145413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2000" b="1" dirty="0" err="1">
                <a:solidFill>
                  <a:srgbClr val="0070C0"/>
                </a:solidFill>
                <a:latin typeface="Times New Roman" panose="02020603050405020304" pitchFamily="18" charset="0"/>
                <a:cs typeface="Times New Roman" panose="02020603050405020304" pitchFamily="18" charset="0"/>
              </a:rPr>
              <a:t>Hovenkamp</a:t>
            </a:r>
            <a:r>
              <a:rPr lang="en-US" sz="2000" b="1" dirty="0">
                <a:solidFill>
                  <a:srgbClr val="0070C0"/>
                </a:solidFill>
                <a:latin typeface="Times New Roman" panose="02020603050405020304" pitchFamily="18" charset="0"/>
                <a:cs typeface="Times New Roman" panose="02020603050405020304" pitchFamily="18" charset="0"/>
              </a:rPr>
              <a:t>  characterizes the </a:t>
            </a:r>
            <a:br>
              <a:rPr lang="en-US" sz="2000" b="1" dirty="0">
                <a:solidFill>
                  <a:srgbClr val="0070C0"/>
                </a:solidFill>
                <a:latin typeface="Times New Roman" panose="02020603050405020304" pitchFamily="18" charset="0"/>
                <a:cs typeface="Times New Roman" panose="02020603050405020304" pitchFamily="18" charset="0"/>
              </a:rPr>
            </a:br>
            <a:r>
              <a:rPr lang="en-US" sz="2000" b="1" dirty="0">
                <a:solidFill>
                  <a:srgbClr val="0070C0"/>
                </a:solidFill>
                <a:latin typeface="Times New Roman" panose="02020603050405020304" pitchFamily="18" charset="0"/>
                <a:cs typeface="Times New Roman" panose="02020603050405020304" pitchFamily="18" charset="0"/>
              </a:rPr>
              <a:t>rule of reason as “Miserly.”</a:t>
            </a:r>
          </a:p>
        </p:txBody>
      </p:sp>
      <p:cxnSp>
        <p:nvCxnSpPr>
          <p:cNvPr id="6" name="Straight Arrow Connector 5">
            <a:extLst>
              <a:ext uri="{FF2B5EF4-FFF2-40B4-BE49-F238E27FC236}">
                <a16:creationId xmlns:a16="http://schemas.microsoft.com/office/drawing/2014/main" id="{6BDE29FF-7790-40F4-85B3-439B76ED4310}"/>
              </a:ext>
            </a:extLst>
          </p:cNvPr>
          <p:cNvCxnSpPr>
            <a:cxnSpLocks/>
          </p:cNvCxnSpPr>
          <p:nvPr/>
        </p:nvCxnSpPr>
        <p:spPr>
          <a:xfrm flipH="1">
            <a:off x="7811383" y="5220133"/>
            <a:ext cx="799217" cy="13243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41965325"/>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7BF0C1-664D-4250-A0F8-7EEA8F2F06E4}"/>
              </a:ext>
            </a:extLst>
          </p:cNvPr>
          <p:cNvSpPr>
            <a:spLocks noGrp="1"/>
          </p:cNvSpPr>
          <p:nvPr>
            <p:ph type="title"/>
          </p:nvPr>
        </p:nvSpPr>
        <p:spPr/>
        <p:txBody>
          <a:bodyPr/>
          <a:lstStyle/>
          <a:p>
            <a:r>
              <a:rPr lang="en-US" dirty="0"/>
              <a:t>The Most Recent ROR Case: </a:t>
            </a:r>
            <a:r>
              <a:rPr lang="en-US" i="1" dirty="0"/>
              <a:t>NCAA v Alston </a:t>
            </a:r>
            <a:r>
              <a:rPr lang="en-US" dirty="0"/>
              <a:t>(2021)</a:t>
            </a:r>
          </a:p>
        </p:txBody>
      </p:sp>
      <p:sp>
        <p:nvSpPr>
          <p:cNvPr id="3" name="Content Placeholder 2">
            <a:extLst>
              <a:ext uri="{FF2B5EF4-FFF2-40B4-BE49-F238E27FC236}">
                <a16:creationId xmlns:a16="http://schemas.microsoft.com/office/drawing/2014/main" id="{FDA8486B-FF96-4557-B484-10DBF52CED85}"/>
              </a:ext>
            </a:extLst>
          </p:cNvPr>
          <p:cNvSpPr>
            <a:spLocks noGrp="1"/>
          </p:cNvSpPr>
          <p:nvPr>
            <p:ph idx="1"/>
          </p:nvPr>
        </p:nvSpPr>
        <p:spPr>
          <a:xfrm>
            <a:off x="630811" y="1502152"/>
            <a:ext cx="8513189" cy="5355848"/>
          </a:xfrm>
        </p:spPr>
        <p:txBody>
          <a:bodyPr>
            <a:normAutofit/>
          </a:bodyPr>
          <a:lstStyle/>
          <a:p>
            <a:r>
              <a:rPr lang="en-US" sz="2400" dirty="0"/>
              <a:t>Outcome: Lower court decision that NCAA’s limits on </a:t>
            </a:r>
            <a:r>
              <a:rPr lang="en-US" sz="2400" i="1" dirty="0"/>
              <a:t>education-related</a:t>
            </a:r>
            <a:r>
              <a:rPr lang="en-US" sz="2400" dirty="0"/>
              <a:t> benefits (i.e., payments) given to student athletes are unreasonable upheld 9-0 by Supreme Court with a “Chicago School” opinion by J. Gorsuch. </a:t>
            </a:r>
          </a:p>
          <a:p>
            <a:r>
              <a:rPr lang="en-US" sz="2400" dirty="0"/>
              <a:t>Court’s rule of reason standard essentially reiterated the standard set out in the 5-4 decision in </a:t>
            </a:r>
            <a:r>
              <a:rPr lang="en-US" sz="2400" i="1" dirty="0"/>
              <a:t>Ohio v American Express </a:t>
            </a:r>
            <a:r>
              <a:rPr lang="en-US" sz="2400" dirty="0"/>
              <a:t>(2018)</a:t>
            </a:r>
          </a:p>
          <a:p>
            <a:pPr lvl="1">
              <a:buFont typeface="Wingdings" panose="05000000000000000000" pitchFamily="2" charset="2"/>
              <a:buChar char="ü"/>
            </a:pPr>
            <a:r>
              <a:rPr lang="en-US" sz="2000" dirty="0"/>
              <a:t>To determine whether a restraint violates the rule of reason, the parties agree that a three-step, burden-shifting framework applies. </a:t>
            </a:r>
          </a:p>
          <a:p>
            <a:pPr lvl="1">
              <a:buFont typeface="Wingdings" panose="05000000000000000000" pitchFamily="2" charset="2"/>
              <a:buChar char="ü"/>
            </a:pPr>
            <a:r>
              <a:rPr lang="en-US" sz="2000" dirty="0"/>
              <a:t>Under this framework, the plaintiff has the initial burden to prove that the challenged restraint has a </a:t>
            </a:r>
            <a:r>
              <a:rPr lang="en-US" sz="2000" dirty="0">
                <a:solidFill>
                  <a:srgbClr val="C00000"/>
                </a:solidFill>
              </a:rPr>
              <a:t>substantial anticompetitive effect </a:t>
            </a:r>
            <a:r>
              <a:rPr lang="en-US" sz="2000" dirty="0"/>
              <a:t>that harms consumers in the relevant market…. </a:t>
            </a:r>
          </a:p>
          <a:p>
            <a:pPr lvl="1">
              <a:buFont typeface="Wingdings" panose="05000000000000000000" pitchFamily="2" charset="2"/>
              <a:buChar char="ü"/>
            </a:pPr>
            <a:r>
              <a:rPr lang="en-US" sz="2000" dirty="0"/>
              <a:t>If the plaintiff carries its burden, then the burden shifts to the defendant to show a </a:t>
            </a:r>
            <a:r>
              <a:rPr lang="en-US" sz="2000" dirty="0">
                <a:solidFill>
                  <a:srgbClr val="C00000"/>
                </a:solidFill>
              </a:rPr>
              <a:t>procompetitive rationale </a:t>
            </a:r>
            <a:r>
              <a:rPr lang="en-US" sz="2000" dirty="0"/>
              <a:t>for the restraint…. </a:t>
            </a:r>
          </a:p>
          <a:p>
            <a:pPr lvl="1">
              <a:buFont typeface="Wingdings" panose="05000000000000000000" pitchFamily="2" charset="2"/>
              <a:buChar char="ü"/>
            </a:pPr>
            <a:r>
              <a:rPr lang="en-US" sz="2000" dirty="0"/>
              <a:t>If the defendant makes this showing, then the burden shifts back to the plaintiff to demonstrate that the procompetitive</a:t>
            </a:r>
            <a:r>
              <a:rPr lang="en-US" sz="2000" dirty="0">
                <a:solidFill>
                  <a:srgbClr val="C00000"/>
                </a:solidFill>
              </a:rPr>
              <a:t> efficiencies could be reasonably achieved through less anticompetitive means</a:t>
            </a:r>
          </a:p>
          <a:p>
            <a:pPr lvl="2">
              <a:buFont typeface="Wingdings" panose="05000000000000000000" pitchFamily="2" charset="2"/>
              <a:buChar char="ü"/>
            </a:pPr>
            <a:endParaRPr lang="en-US" sz="1900" dirty="0">
              <a:solidFill>
                <a:srgbClr val="C00000"/>
              </a:solidFill>
            </a:endParaRPr>
          </a:p>
          <a:p>
            <a:endParaRPr lang="en-US" sz="2400" dirty="0"/>
          </a:p>
        </p:txBody>
      </p:sp>
      <p:sp>
        <p:nvSpPr>
          <p:cNvPr id="4" name="Slide Number Placeholder 3">
            <a:extLst>
              <a:ext uri="{FF2B5EF4-FFF2-40B4-BE49-F238E27FC236}">
                <a16:creationId xmlns:a16="http://schemas.microsoft.com/office/drawing/2014/main" id="{61D1647A-DDD6-43A5-AD49-6DEACB2E3E3F}"/>
              </a:ext>
            </a:extLst>
          </p:cNvPr>
          <p:cNvSpPr>
            <a:spLocks noGrp="1"/>
          </p:cNvSpPr>
          <p:nvPr>
            <p:ph type="sldNum" sz="quarter" idx="12"/>
          </p:nvPr>
        </p:nvSpPr>
        <p:spPr/>
        <p:txBody>
          <a:bodyPr/>
          <a:lstStyle/>
          <a:p>
            <a:fld id="{041AE103-95A6-49DF-8499-CE7ADA77459E}" type="slidenum">
              <a:rPr lang="en-US" smtClean="0"/>
              <a:t>46</a:t>
            </a:fld>
            <a:endParaRPr lang="en-US" dirty="0"/>
          </a:p>
        </p:txBody>
      </p:sp>
    </p:spTree>
    <p:extLst>
      <p:ext uri="{BB962C8B-B14F-4D97-AF65-F5344CB8AC3E}">
        <p14:creationId xmlns:p14="http://schemas.microsoft.com/office/powerpoint/2010/main" val="2777204512"/>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12867D-A34F-4578-8D72-B93FC965CEAC}"/>
              </a:ext>
            </a:extLst>
          </p:cNvPr>
          <p:cNvSpPr>
            <a:spLocks noGrp="1"/>
          </p:cNvSpPr>
          <p:nvPr>
            <p:ph type="title"/>
          </p:nvPr>
        </p:nvSpPr>
        <p:spPr/>
        <p:txBody>
          <a:bodyPr/>
          <a:lstStyle/>
          <a:p>
            <a:r>
              <a:rPr lang="en-US" i="1" dirty="0"/>
              <a:t>Contrast</a:t>
            </a:r>
            <a:r>
              <a:rPr lang="en-US" dirty="0"/>
              <a:t> J. Breyer’s Dissent in </a:t>
            </a:r>
            <a:r>
              <a:rPr lang="en-US" i="1" dirty="0"/>
              <a:t>Ohio v American Express </a:t>
            </a:r>
            <a:r>
              <a:rPr lang="en-US" dirty="0"/>
              <a:t>(2018)</a:t>
            </a:r>
          </a:p>
        </p:txBody>
      </p:sp>
      <p:sp>
        <p:nvSpPr>
          <p:cNvPr id="3" name="Content Placeholder 2">
            <a:extLst>
              <a:ext uri="{FF2B5EF4-FFF2-40B4-BE49-F238E27FC236}">
                <a16:creationId xmlns:a16="http://schemas.microsoft.com/office/drawing/2014/main" id="{4DC2FE04-B6E8-40E1-8C5F-8500CA0C75FD}"/>
              </a:ext>
            </a:extLst>
          </p:cNvPr>
          <p:cNvSpPr>
            <a:spLocks noGrp="1"/>
          </p:cNvSpPr>
          <p:nvPr>
            <p:ph idx="1"/>
          </p:nvPr>
        </p:nvSpPr>
        <p:spPr>
          <a:xfrm>
            <a:off x="725078" y="2005012"/>
            <a:ext cx="10515600" cy="4351338"/>
          </a:xfrm>
        </p:spPr>
        <p:txBody>
          <a:bodyPr>
            <a:normAutofit fontScale="85000" lnSpcReduction="20000"/>
          </a:bodyPr>
          <a:lstStyle/>
          <a:p>
            <a:r>
              <a:rPr lang="en-US" dirty="0"/>
              <a:t>Breyer’s formulation of the rule of reason was much less defendant-friendly</a:t>
            </a:r>
            <a:br>
              <a:rPr lang="en-US" dirty="0"/>
            </a:br>
            <a:endParaRPr lang="en-US" dirty="0"/>
          </a:p>
          <a:p>
            <a:pPr lvl="1">
              <a:buFont typeface="Wingdings" panose="05000000000000000000" pitchFamily="2" charset="2"/>
              <a:buChar char="ü"/>
            </a:pPr>
            <a:r>
              <a:rPr lang="en-US" dirty="0"/>
              <a:t>Under that [three step] approach, a court looks first at the agreement or restraint at issue to assess whether it has had, or is likely to have, anticompetitive effects…. </a:t>
            </a:r>
          </a:p>
          <a:p>
            <a:pPr lvl="1">
              <a:buFont typeface="Wingdings" panose="05000000000000000000" pitchFamily="2" charset="2"/>
              <a:buChar char="ü"/>
            </a:pPr>
            <a:r>
              <a:rPr lang="en-US" dirty="0"/>
              <a:t>In doing so, the court normally asks whether the restraint may </a:t>
            </a:r>
            <a:r>
              <a:rPr lang="en-US" b="1" dirty="0">
                <a:solidFill>
                  <a:srgbClr val="C00000"/>
                </a:solidFill>
                <a:highlight>
                  <a:srgbClr val="FFFF00"/>
                </a:highlight>
              </a:rPr>
              <a:t>tend to impede competition</a:t>
            </a:r>
            <a:r>
              <a:rPr lang="en-US" b="1" dirty="0">
                <a:solidFill>
                  <a:srgbClr val="C00000"/>
                </a:solidFill>
              </a:rPr>
              <a:t> </a:t>
            </a:r>
            <a:r>
              <a:rPr lang="en-US" dirty="0"/>
              <a:t>and, if so, whether those who have entered into that restraint have </a:t>
            </a:r>
            <a:r>
              <a:rPr lang="en-US" dirty="0">
                <a:solidFill>
                  <a:srgbClr val="C00000"/>
                </a:solidFill>
              </a:rPr>
              <a:t>sufficient economic or commercial power </a:t>
            </a:r>
            <a:r>
              <a:rPr lang="en-US" dirty="0"/>
              <a:t>for the agreement to make a negative difference…. </a:t>
            </a:r>
          </a:p>
          <a:p>
            <a:pPr lvl="1">
              <a:buFont typeface="Wingdings" panose="05000000000000000000" pitchFamily="2" charset="2"/>
              <a:buChar char="ü"/>
            </a:pPr>
            <a:r>
              <a:rPr lang="en-US" dirty="0"/>
              <a:t>Second…if an antitrust plaintiff meets the initial burden of showing that an agreement will likely have anticompetitive effects, normally the “burden shifts to the defendant to show that the</a:t>
            </a:r>
            <a:r>
              <a:rPr lang="en-US" dirty="0">
                <a:solidFill>
                  <a:srgbClr val="C00000"/>
                </a:solidFill>
              </a:rPr>
              <a:t> restraint </a:t>
            </a:r>
            <a:r>
              <a:rPr lang="en-US" b="1" dirty="0">
                <a:solidFill>
                  <a:srgbClr val="C00000"/>
                </a:solidFill>
                <a:highlight>
                  <a:srgbClr val="FFFF00"/>
                </a:highlight>
              </a:rPr>
              <a:t>in fact</a:t>
            </a:r>
            <a:r>
              <a:rPr lang="en-US" b="1" dirty="0">
                <a:solidFill>
                  <a:srgbClr val="C00000"/>
                </a:solidFill>
              </a:rPr>
              <a:t> </a:t>
            </a:r>
            <a:r>
              <a:rPr lang="en-US" dirty="0">
                <a:solidFill>
                  <a:srgbClr val="C00000"/>
                </a:solidFill>
              </a:rPr>
              <a:t>serves a legitimate objective</a:t>
            </a:r>
            <a:r>
              <a:rPr lang="en-US" dirty="0"/>
              <a:t>.”…</a:t>
            </a:r>
          </a:p>
          <a:p>
            <a:pPr lvl="1">
              <a:buFont typeface="Wingdings" panose="05000000000000000000" pitchFamily="2" charset="2"/>
              <a:buChar char="ü"/>
            </a:pPr>
            <a:r>
              <a:rPr lang="en-US" dirty="0"/>
              <a:t>Third, if the defendant successfully bears this burden, the antitrust plaintiff may still carry the day by showing that it is possible to meet the </a:t>
            </a:r>
            <a:r>
              <a:rPr lang="en-US" dirty="0">
                <a:solidFill>
                  <a:srgbClr val="C00000"/>
                </a:solidFill>
              </a:rPr>
              <a:t>legitimate objective in less restrictive ways</a:t>
            </a:r>
            <a:r>
              <a:rPr lang="en-US" dirty="0"/>
              <a:t>, or, perhaps by showing that the </a:t>
            </a:r>
            <a:r>
              <a:rPr lang="en-US" dirty="0">
                <a:solidFill>
                  <a:srgbClr val="C00000"/>
                </a:solidFill>
              </a:rPr>
              <a:t>legitimate objective does not outweigh the harm that competition will suffer, </a:t>
            </a:r>
            <a:r>
              <a:rPr lang="en-US" i="1" dirty="0">
                <a:solidFill>
                  <a:srgbClr val="C00000"/>
                </a:solidFill>
              </a:rPr>
              <a:t>i.e.,</a:t>
            </a:r>
            <a:r>
              <a:rPr lang="en-US" dirty="0">
                <a:solidFill>
                  <a:srgbClr val="C00000"/>
                </a:solidFill>
              </a:rPr>
              <a:t> that the agreement “on balance” remains unreasonable</a:t>
            </a:r>
            <a:r>
              <a:rPr lang="en-US" dirty="0"/>
              <a:t>.</a:t>
            </a:r>
            <a:br>
              <a:rPr lang="en-US" dirty="0"/>
            </a:br>
            <a:endParaRPr lang="en-US" dirty="0"/>
          </a:p>
          <a:p>
            <a:r>
              <a:rPr lang="en-US" dirty="0">
                <a:solidFill>
                  <a:schemeClr val="accent1"/>
                </a:solidFill>
              </a:rPr>
              <a:t>So, why did Breyer and the other liberals go along in </a:t>
            </a:r>
            <a:r>
              <a:rPr lang="en-US" i="1" dirty="0">
                <a:solidFill>
                  <a:schemeClr val="accent1"/>
                </a:solidFill>
              </a:rPr>
              <a:t>Alston</a:t>
            </a:r>
            <a:r>
              <a:rPr lang="en-US" dirty="0">
                <a:solidFill>
                  <a:schemeClr val="accent1"/>
                </a:solidFill>
              </a:rPr>
              <a:t>?</a:t>
            </a:r>
          </a:p>
          <a:p>
            <a:endParaRPr lang="en-US" dirty="0"/>
          </a:p>
        </p:txBody>
      </p:sp>
      <p:sp>
        <p:nvSpPr>
          <p:cNvPr id="4" name="Slide Number Placeholder 3">
            <a:extLst>
              <a:ext uri="{FF2B5EF4-FFF2-40B4-BE49-F238E27FC236}">
                <a16:creationId xmlns:a16="http://schemas.microsoft.com/office/drawing/2014/main" id="{A3E60FBA-D4F4-4F5C-B524-9FD59417784E}"/>
              </a:ext>
            </a:extLst>
          </p:cNvPr>
          <p:cNvSpPr>
            <a:spLocks noGrp="1"/>
          </p:cNvSpPr>
          <p:nvPr>
            <p:ph type="sldNum" sz="quarter" idx="12"/>
          </p:nvPr>
        </p:nvSpPr>
        <p:spPr/>
        <p:txBody>
          <a:bodyPr/>
          <a:lstStyle/>
          <a:p>
            <a:fld id="{041AE103-95A6-49DF-8499-CE7ADA77459E}" type="slidenum">
              <a:rPr lang="en-US" smtClean="0"/>
              <a:t>47</a:t>
            </a:fld>
            <a:endParaRPr lang="en-US"/>
          </a:p>
        </p:txBody>
      </p:sp>
    </p:spTree>
    <p:extLst>
      <p:ext uri="{BB962C8B-B14F-4D97-AF65-F5344CB8AC3E}">
        <p14:creationId xmlns:p14="http://schemas.microsoft.com/office/powerpoint/2010/main" val="1445002545"/>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F95596-1738-42ED-8A06-1CF2358674ED}"/>
              </a:ext>
            </a:extLst>
          </p:cNvPr>
          <p:cNvSpPr>
            <a:spLocks noGrp="1"/>
          </p:cNvSpPr>
          <p:nvPr>
            <p:ph type="title"/>
          </p:nvPr>
        </p:nvSpPr>
        <p:spPr>
          <a:xfrm>
            <a:off x="1630837" y="410368"/>
            <a:ext cx="11259532" cy="1325563"/>
          </a:xfrm>
        </p:spPr>
        <p:txBody>
          <a:bodyPr/>
          <a:lstStyle/>
          <a:p>
            <a:r>
              <a:rPr lang="en-US" i="1" dirty="0"/>
              <a:t>Alston </a:t>
            </a:r>
            <a:r>
              <a:rPr lang="en-US" dirty="0"/>
              <a:t>Added Two Other Important Comments</a:t>
            </a:r>
          </a:p>
        </p:txBody>
      </p:sp>
      <p:sp>
        <p:nvSpPr>
          <p:cNvPr id="3" name="Content Placeholder 2">
            <a:extLst>
              <a:ext uri="{FF2B5EF4-FFF2-40B4-BE49-F238E27FC236}">
                <a16:creationId xmlns:a16="http://schemas.microsoft.com/office/drawing/2014/main" id="{E550000C-4405-4638-81AF-172D6F8CD9FE}"/>
              </a:ext>
            </a:extLst>
          </p:cNvPr>
          <p:cNvSpPr>
            <a:spLocks noGrp="1"/>
          </p:cNvSpPr>
          <p:nvPr>
            <p:ph idx="1"/>
          </p:nvPr>
        </p:nvSpPr>
        <p:spPr>
          <a:xfrm>
            <a:off x="602530" y="1580528"/>
            <a:ext cx="8145544" cy="4650590"/>
          </a:xfrm>
        </p:spPr>
        <p:txBody>
          <a:bodyPr>
            <a:normAutofit fontScale="85000" lnSpcReduction="10000"/>
          </a:bodyPr>
          <a:lstStyle/>
          <a:p>
            <a:r>
              <a:rPr lang="en-US" dirty="0"/>
              <a:t>Comment #1</a:t>
            </a:r>
          </a:p>
          <a:p>
            <a:pPr lvl="1"/>
            <a:r>
              <a:rPr lang="en-US" dirty="0"/>
              <a:t>These three steps </a:t>
            </a:r>
            <a:r>
              <a:rPr lang="en-US" dirty="0">
                <a:solidFill>
                  <a:srgbClr val="C00000"/>
                </a:solidFill>
              </a:rPr>
              <a:t>do not represent a rote checklist</a:t>
            </a:r>
            <a:r>
              <a:rPr lang="en-US" dirty="0"/>
              <a:t>, nor may they be employed as an inflexible substitute for careful analysis. As we have seen, what is required to assess whether a challenged restraint harms competition can vary depending on the circumstances. </a:t>
            </a:r>
            <a:r>
              <a:rPr lang="en-US" dirty="0">
                <a:solidFill>
                  <a:srgbClr val="C00000"/>
                </a:solidFill>
              </a:rPr>
              <a:t>The whole point of the rule of reason is to furnish “an enquiry meet for the case</a:t>
            </a:r>
            <a:r>
              <a:rPr lang="en-US" dirty="0"/>
              <a:t>, looking to the circumstances, details, and logic of a restraint” to ensure that it unduly harms competition before a court declares it unlawful.</a:t>
            </a:r>
            <a:endParaRPr lang="en-US" b="1" dirty="0"/>
          </a:p>
          <a:p>
            <a:r>
              <a:rPr lang="en-US" dirty="0"/>
              <a:t>Comment #2 (call-out to </a:t>
            </a:r>
            <a:r>
              <a:rPr lang="en-US" dirty="0" err="1"/>
              <a:t>Areeda</a:t>
            </a:r>
            <a:r>
              <a:rPr lang="en-US" dirty="0"/>
              <a:t>/</a:t>
            </a:r>
            <a:r>
              <a:rPr lang="en-US" dirty="0" err="1"/>
              <a:t>Hovenkamp</a:t>
            </a:r>
            <a:r>
              <a:rPr lang="en-US" dirty="0"/>
              <a:t> observation)</a:t>
            </a:r>
          </a:p>
          <a:p>
            <a:pPr lvl="1"/>
            <a:r>
              <a:rPr lang="en-US" dirty="0"/>
              <a:t>[A]</a:t>
            </a:r>
            <a:r>
              <a:rPr lang="en-US" dirty="0" err="1"/>
              <a:t>nticompetitive</a:t>
            </a:r>
            <a:r>
              <a:rPr lang="en-US" dirty="0"/>
              <a:t> restraints of trade may wind up flunking the rule of reason to the extent the evidence shows that substantially less restrictive means exist to achieve any proven procompetitive benefits. </a:t>
            </a:r>
            <a:r>
              <a:rPr lang="en-US" i="1" dirty="0"/>
              <a:t>See, e.g., </a:t>
            </a:r>
            <a:r>
              <a:rPr lang="en-US" dirty="0"/>
              <a:t>7 Areeda &amp; Hovenkamp ¶1505, p. 428 </a:t>
            </a:r>
            <a:r>
              <a:rPr lang="en-US" dirty="0">
                <a:solidFill>
                  <a:srgbClr val="C00000"/>
                </a:solidFill>
              </a:rPr>
              <a:t>(“To be sure, these two questions can be collapsed into one,” since a “legitimate objective that is not promoted by the challenged restraint can be equally served by simply abandoning the restraint, which is surely a less restrictive alternative”).</a:t>
            </a:r>
          </a:p>
        </p:txBody>
      </p:sp>
      <p:sp>
        <p:nvSpPr>
          <p:cNvPr id="4" name="Slide Number Placeholder 3">
            <a:extLst>
              <a:ext uri="{FF2B5EF4-FFF2-40B4-BE49-F238E27FC236}">
                <a16:creationId xmlns:a16="http://schemas.microsoft.com/office/drawing/2014/main" id="{1886FDA1-A2FA-4B37-9DD1-5A5F14D541D4}"/>
              </a:ext>
            </a:extLst>
          </p:cNvPr>
          <p:cNvSpPr>
            <a:spLocks noGrp="1"/>
          </p:cNvSpPr>
          <p:nvPr>
            <p:ph type="sldNum" sz="quarter" idx="12"/>
          </p:nvPr>
        </p:nvSpPr>
        <p:spPr/>
        <p:txBody>
          <a:bodyPr/>
          <a:lstStyle/>
          <a:p>
            <a:fld id="{041AE103-95A6-49DF-8499-CE7ADA77459E}" type="slidenum">
              <a:rPr lang="en-US" smtClean="0"/>
              <a:t>48</a:t>
            </a:fld>
            <a:endParaRPr lang="en-US"/>
          </a:p>
        </p:txBody>
      </p:sp>
      <p:sp>
        <p:nvSpPr>
          <p:cNvPr id="5" name="Rectangle 4">
            <a:extLst>
              <a:ext uri="{FF2B5EF4-FFF2-40B4-BE49-F238E27FC236}">
                <a16:creationId xmlns:a16="http://schemas.microsoft.com/office/drawing/2014/main" id="{83AD7045-3306-4521-9093-405CBD596CFA}"/>
              </a:ext>
            </a:extLst>
          </p:cNvPr>
          <p:cNvSpPr/>
          <p:nvPr/>
        </p:nvSpPr>
        <p:spPr>
          <a:xfrm>
            <a:off x="8927183" y="4148458"/>
            <a:ext cx="2743200" cy="2207892"/>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Re Step 3: Thus, while the  majority does not explicitly embrace balancing, the Court cites </a:t>
            </a:r>
            <a:r>
              <a:rPr lang="en-US" b="1" dirty="0" err="1">
                <a:solidFill>
                  <a:srgbClr val="0070C0"/>
                </a:solidFill>
                <a:latin typeface="Times New Roman" panose="02020603050405020304" pitchFamily="18" charset="0"/>
                <a:cs typeface="Times New Roman" panose="02020603050405020304" pitchFamily="18" charset="0"/>
              </a:rPr>
              <a:t>Hovenkamp</a:t>
            </a:r>
            <a:r>
              <a:rPr lang="en-US" b="1" dirty="0">
                <a:solidFill>
                  <a:srgbClr val="0070C0"/>
                </a:solidFill>
                <a:latin typeface="Times New Roman" panose="02020603050405020304" pitchFamily="18" charset="0"/>
                <a:cs typeface="Times New Roman" panose="02020603050405020304" pitchFamily="18" charset="0"/>
              </a:rPr>
              <a:t> for the idea that “balancing” can be seen as a type of LRA.  </a:t>
            </a:r>
          </a:p>
        </p:txBody>
      </p:sp>
      <p:sp>
        <p:nvSpPr>
          <p:cNvPr id="7" name="Rectangle 6">
            <a:extLst>
              <a:ext uri="{FF2B5EF4-FFF2-40B4-BE49-F238E27FC236}">
                <a16:creationId xmlns:a16="http://schemas.microsoft.com/office/drawing/2014/main" id="{ECAD9757-013A-49C2-BA8B-B1AFC1D79354}"/>
              </a:ext>
            </a:extLst>
          </p:cNvPr>
          <p:cNvSpPr/>
          <p:nvPr/>
        </p:nvSpPr>
        <p:spPr>
          <a:xfrm>
            <a:off x="8748074" y="2130458"/>
            <a:ext cx="2743200" cy="1178350"/>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rgbClr val="0070C0"/>
                </a:solidFill>
                <a:latin typeface="Times New Roman" panose="02020603050405020304" pitchFamily="18" charset="0"/>
                <a:cs typeface="Times New Roman" panose="02020603050405020304" pitchFamily="18" charset="0"/>
              </a:rPr>
              <a:t>Maybe this was enough to satisfy Breyer on Steps 1 and 2?</a:t>
            </a:r>
          </a:p>
        </p:txBody>
      </p:sp>
    </p:spTree>
    <p:extLst>
      <p:ext uri="{BB962C8B-B14F-4D97-AF65-F5344CB8AC3E}">
        <p14:creationId xmlns:p14="http://schemas.microsoft.com/office/powerpoint/2010/main" val="284051377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39447E-BD1B-4C09-A27A-CA677C4BCD4D}"/>
              </a:ext>
            </a:extLst>
          </p:cNvPr>
          <p:cNvSpPr>
            <a:spLocks noGrp="1"/>
          </p:cNvSpPr>
          <p:nvPr>
            <p:ph type="title"/>
          </p:nvPr>
        </p:nvSpPr>
        <p:spPr>
          <a:xfrm>
            <a:off x="348792" y="365125"/>
            <a:ext cx="11510128" cy="1325563"/>
          </a:xfrm>
        </p:spPr>
        <p:txBody>
          <a:bodyPr>
            <a:normAutofit/>
          </a:bodyPr>
          <a:lstStyle/>
          <a:p>
            <a:r>
              <a:rPr lang="en-US" sz="2800" i="1" dirty="0"/>
              <a:t>And a Surprise: Alston </a:t>
            </a:r>
            <a:r>
              <a:rPr lang="en-US" sz="2800" dirty="0"/>
              <a:t>on Reasonable Price Setting as “Less Restrictive Alternative” Conduct </a:t>
            </a:r>
          </a:p>
        </p:txBody>
      </p:sp>
      <p:sp>
        <p:nvSpPr>
          <p:cNvPr id="3" name="Content Placeholder 2">
            <a:extLst>
              <a:ext uri="{FF2B5EF4-FFF2-40B4-BE49-F238E27FC236}">
                <a16:creationId xmlns:a16="http://schemas.microsoft.com/office/drawing/2014/main" id="{DCBFF95D-8CAF-4225-AFE3-0410EC4E9F78}"/>
              </a:ext>
            </a:extLst>
          </p:cNvPr>
          <p:cNvSpPr>
            <a:spLocks noGrp="1"/>
          </p:cNvSpPr>
          <p:nvPr>
            <p:ph idx="1"/>
          </p:nvPr>
        </p:nvSpPr>
        <p:spPr>
          <a:xfrm>
            <a:off x="630810" y="1690688"/>
            <a:ext cx="10515600" cy="5030787"/>
          </a:xfrm>
        </p:spPr>
        <p:txBody>
          <a:bodyPr>
            <a:normAutofit lnSpcReduction="10000"/>
          </a:bodyPr>
          <a:lstStyle/>
          <a:p>
            <a:r>
              <a:rPr lang="en-US" sz="2400" dirty="0"/>
              <a:t>The district court essentially permitted the NCAA JV to set a “reasonable price” with respect to educational-related payments to athletes.</a:t>
            </a:r>
          </a:p>
          <a:p>
            <a:pPr lvl="1"/>
            <a:r>
              <a:rPr lang="en-US" sz="2000" dirty="0"/>
              <a:t>The court accepted the legitimacy of the NCAA’s justification that unlimited payments could reduce demand </a:t>
            </a:r>
          </a:p>
          <a:p>
            <a:r>
              <a:rPr lang="en-US" sz="2400" dirty="0"/>
              <a:t>The district court’s logic was that permitting the NCAA JV to set a limit on maximum payments amounted to a less restrictive alternative conduct than a prohibition on such payments.</a:t>
            </a:r>
          </a:p>
          <a:p>
            <a:r>
              <a:rPr lang="en-US" sz="2400" dirty="0">
                <a:solidFill>
                  <a:srgbClr val="C00000"/>
                </a:solidFill>
              </a:rPr>
              <a:t>This “reasonable price” agreement was upheld by the Supreme Court</a:t>
            </a:r>
          </a:p>
          <a:p>
            <a:pPr lvl="1"/>
            <a:r>
              <a:rPr lang="en-US" sz="2000" dirty="0"/>
              <a:t>Shockingly, the Court did not adopt an absolute rejection of allegedly “reasonable” joint pricing as held in (say) </a:t>
            </a:r>
            <a:r>
              <a:rPr lang="en-US" sz="2000" i="1" dirty="0"/>
              <a:t>Trenton Potteries</a:t>
            </a:r>
            <a:r>
              <a:rPr lang="en-US" sz="2000" dirty="0"/>
              <a:t> or </a:t>
            </a:r>
            <a:r>
              <a:rPr lang="en-US" sz="2000" i="1" dirty="0"/>
              <a:t>Socony</a:t>
            </a:r>
            <a:r>
              <a:rPr lang="en-US" sz="2000" dirty="0"/>
              <a:t>.</a:t>
            </a:r>
          </a:p>
          <a:p>
            <a:pPr lvl="1"/>
            <a:r>
              <a:rPr lang="en-US" sz="2000" i="1" dirty="0"/>
              <a:t>Nor did it even mention those cases</a:t>
            </a:r>
          </a:p>
          <a:p>
            <a:r>
              <a:rPr lang="en-US" sz="2400" dirty="0"/>
              <a:t>The Court instead tried to view this as a </a:t>
            </a:r>
            <a:r>
              <a:rPr lang="en-US" sz="2400" u="sng" dirty="0"/>
              <a:t>remedial provision</a:t>
            </a:r>
            <a:r>
              <a:rPr lang="en-US" sz="2400" dirty="0"/>
              <a:t> that a court was capable of overseeing (perhaps as in </a:t>
            </a:r>
            <a:r>
              <a:rPr lang="en-US" sz="2400" i="1" dirty="0"/>
              <a:t>BMI</a:t>
            </a:r>
            <a:r>
              <a:rPr lang="en-US" sz="2400" dirty="0"/>
              <a:t>).   </a:t>
            </a:r>
            <a:r>
              <a:rPr lang="en-US" sz="2400" i="1" dirty="0"/>
              <a:t>But, </a:t>
            </a:r>
            <a:r>
              <a:rPr lang="en-US" sz="2400" dirty="0"/>
              <a:t>notwithstanding this attempted re-characterization, it was </a:t>
            </a:r>
            <a:r>
              <a:rPr lang="en-US" sz="2400" i="1" dirty="0"/>
              <a:t>really </a:t>
            </a:r>
            <a:r>
              <a:rPr lang="en-US" sz="2400" dirty="0"/>
              <a:t>NCAA setting the payment ceiling </a:t>
            </a:r>
            <a:r>
              <a:rPr lang="en-US" sz="2400" i="1" dirty="0"/>
              <a:t>(analogous to a minimum price </a:t>
            </a:r>
            <a:r>
              <a:rPr lang="en-US" sz="2400" dirty="0"/>
              <a:t>on sell-side</a:t>
            </a:r>
            <a:r>
              <a:rPr lang="en-US" sz="2400" i="1" dirty="0"/>
              <a:t>)</a:t>
            </a:r>
            <a:r>
              <a:rPr lang="en-US" sz="2400" dirty="0"/>
              <a:t>. </a:t>
            </a:r>
          </a:p>
          <a:p>
            <a:pPr marL="0" indent="0">
              <a:buNone/>
            </a:pPr>
            <a:endParaRPr lang="en-US" sz="2400" dirty="0"/>
          </a:p>
        </p:txBody>
      </p:sp>
      <p:sp>
        <p:nvSpPr>
          <p:cNvPr id="4" name="Slide Number Placeholder 3">
            <a:extLst>
              <a:ext uri="{FF2B5EF4-FFF2-40B4-BE49-F238E27FC236}">
                <a16:creationId xmlns:a16="http://schemas.microsoft.com/office/drawing/2014/main" id="{25CDEA01-DF8E-4964-AA7D-2F8DC894CEDD}"/>
              </a:ext>
            </a:extLst>
          </p:cNvPr>
          <p:cNvSpPr>
            <a:spLocks noGrp="1"/>
          </p:cNvSpPr>
          <p:nvPr>
            <p:ph type="sldNum" sz="quarter" idx="12"/>
          </p:nvPr>
        </p:nvSpPr>
        <p:spPr/>
        <p:txBody>
          <a:bodyPr/>
          <a:lstStyle/>
          <a:p>
            <a:fld id="{7E02CDF3-3ACC-4315-9983-74D85D27D3FD}" type="slidenum">
              <a:rPr lang="en-US" smtClean="0"/>
              <a:t>49</a:t>
            </a:fld>
            <a:endParaRPr lang="en-US"/>
          </a:p>
        </p:txBody>
      </p:sp>
    </p:spTree>
    <p:extLst>
      <p:ext uri="{BB962C8B-B14F-4D97-AF65-F5344CB8AC3E}">
        <p14:creationId xmlns:p14="http://schemas.microsoft.com/office/powerpoint/2010/main" val="317322936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9F206-CFEB-41FE-914F-AB70DF77C9A8}"/>
              </a:ext>
            </a:extLst>
          </p:cNvPr>
          <p:cNvSpPr>
            <a:spLocks noGrp="1"/>
          </p:cNvSpPr>
          <p:nvPr>
            <p:ph type="title"/>
          </p:nvPr>
        </p:nvSpPr>
        <p:spPr>
          <a:xfrm>
            <a:off x="677944" y="50947"/>
            <a:ext cx="10515600" cy="1325563"/>
          </a:xfrm>
        </p:spPr>
        <p:txBody>
          <a:bodyPr>
            <a:normAutofit/>
          </a:bodyPr>
          <a:lstStyle/>
          <a:p>
            <a:r>
              <a:rPr lang="en-US" sz="3200" dirty="0"/>
              <a:t>The “Enquiry Meet for the Case” as </a:t>
            </a:r>
            <a:br>
              <a:rPr lang="en-US" sz="3200" dirty="0"/>
            </a:br>
            <a:r>
              <a:rPr lang="en-US" sz="3200" dirty="0"/>
              <a:t>Suggesting a Rule of Reason “Continuum” </a:t>
            </a:r>
          </a:p>
        </p:txBody>
      </p:sp>
      <p:sp>
        <p:nvSpPr>
          <p:cNvPr id="3" name="Content Placeholder 2">
            <a:extLst>
              <a:ext uri="{FF2B5EF4-FFF2-40B4-BE49-F238E27FC236}">
                <a16:creationId xmlns:a16="http://schemas.microsoft.com/office/drawing/2014/main" id="{163E3975-657D-4A66-9281-68C2EBF4C4A7}"/>
              </a:ext>
            </a:extLst>
          </p:cNvPr>
          <p:cNvSpPr>
            <a:spLocks noGrp="1"/>
          </p:cNvSpPr>
          <p:nvPr>
            <p:ph idx="1"/>
          </p:nvPr>
        </p:nvSpPr>
        <p:spPr>
          <a:xfrm>
            <a:off x="574249" y="1574471"/>
            <a:ext cx="10515600" cy="4977157"/>
          </a:xfrm>
        </p:spPr>
        <p:txBody>
          <a:bodyPr>
            <a:normAutofit fontScale="70000" lnSpcReduction="20000"/>
          </a:bodyPr>
          <a:lstStyle/>
          <a:p>
            <a:pPr marL="0" indent="0">
              <a:buNone/>
            </a:pPr>
            <a:r>
              <a:rPr lang="en-US" i="1" dirty="0"/>
              <a:t>There is a spectrum of potential legal standards, ranging from more to less intrusive:</a:t>
            </a:r>
            <a:br>
              <a:rPr lang="en-US" i="1" dirty="0"/>
            </a:br>
            <a:endParaRPr lang="en-US" dirty="0"/>
          </a:p>
          <a:p>
            <a:pPr>
              <a:lnSpc>
                <a:spcPct val="120000"/>
              </a:lnSpc>
            </a:pPr>
            <a:r>
              <a:rPr lang="en-US" i="1" dirty="0">
                <a:solidFill>
                  <a:srgbClr val="C00000"/>
                </a:solidFill>
              </a:rPr>
              <a:t>“Per se illegal”</a:t>
            </a:r>
            <a:r>
              <a:rPr lang="en-US" dirty="0">
                <a:solidFill>
                  <a:srgbClr val="C00000"/>
                </a:solidFill>
              </a:rPr>
              <a:t> </a:t>
            </a:r>
            <a:r>
              <a:rPr lang="en-US" dirty="0"/>
              <a:t>(irrebuttable </a:t>
            </a:r>
            <a:r>
              <a:rPr lang="en-US" i="1" dirty="0"/>
              <a:t>(conclusive) </a:t>
            </a:r>
            <a:r>
              <a:rPr lang="en-US" dirty="0"/>
              <a:t>anticompetitive presumption)*</a:t>
            </a:r>
          </a:p>
          <a:p>
            <a:pPr>
              <a:lnSpc>
                <a:spcPct val="120000"/>
              </a:lnSpc>
            </a:pPr>
            <a:r>
              <a:rPr lang="en-US" i="1" dirty="0">
                <a:solidFill>
                  <a:srgbClr val="C00000"/>
                </a:solidFill>
              </a:rPr>
              <a:t>“Quick look to condemn”</a:t>
            </a:r>
            <a:r>
              <a:rPr lang="en-US" dirty="0">
                <a:solidFill>
                  <a:srgbClr val="C00000"/>
                </a:solidFill>
              </a:rPr>
              <a:t> </a:t>
            </a:r>
            <a:r>
              <a:rPr lang="en-US" dirty="0"/>
              <a:t>(rebuttable anticompetitive presumption; or relatively obvious evidence of competitive harm along with relatively uncertain likelihood of competitive benefits)</a:t>
            </a:r>
          </a:p>
          <a:p>
            <a:pPr>
              <a:lnSpc>
                <a:spcPct val="120000"/>
              </a:lnSpc>
            </a:pPr>
            <a:r>
              <a:rPr lang="en-US" i="1" dirty="0">
                <a:solidFill>
                  <a:srgbClr val="C00000"/>
                </a:solidFill>
              </a:rPr>
              <a:t>“Structured Rule of Reason”</a:t>
            </a:r>
            <a:r>
              <a:rPr lang="en-US" dirty="0"/>
              <a:t> (Agreement; Power &amp; Effect; Purpose) (neutral presumption)</a:t>
            </a:r>
          </a:p>
          <a:p>
            <a:pPr>
              <a:lnSpc>
                <a:spcPct val="120000"/>
              </a:lnSpc>
            </a:pPr>
            <a:r>
              <a:rPr lang="en-US" i="1" dirty="0">
                <a:solidFill>
                  <a:srgbClr val="C00000"/>
                </a:solidFill>
              </a:rPr>
              <a:t>“Quick look to exonerate”</a:t>
            </a:r>
            <a:r>
              <a:rPr lang="en-US" dirty="0">
                <a:solidFill>
                  <a:srgbClr val="C00000"/>
                </a:solidFill>
              </a:rPr>
              <a:t> </a:t>
            </a:r>
            <a:r>
              <a:rPr lang="en-US" dirty="0"/>
              <a:t>(procompetitive presumption; or relatively obvious evidence of competitive benefits, along with </a:t>
            </a:r>
            <a:r>
              <a:rPr lang="en-US" i="1" dirty="0"/>
              <a:t>very low likelihood </a:t>
            </a:r>
            <a:r>
              <a:rPr lang="en-US" dirty="0"/>
              <a:t>of competitive harms)</a:t>
            </a:r>
          </a:p>
          <a:p>
            <a:pPr>
              <a:lnSpc>
                <a:spcPct val="120000"/>
              </a:lnSpc>
            </a:pPr>
            <a:r>
              <a:rPr lang="en-US" i="1" dirty="0">
                <a:solidFill>
                  <a:srgbClr val="C00000"/>
                </a:solidFill>
              </a:rPr>
              <a:t>“Per se legal”</a:t>
            </a:r>
            <a:r>
              <a:rPr lang="en-US" dirty="0">
                <a:solidFill>
                  <a:srgbClr val="C00000"/>
                </a:solidFill>
              </a:rPr>
              <a:t> </a:t>
            </a:r>
            <a:r>
              <a:rPr lang="en-US" dirty="0"/>
              <a:t>(irrebuttable procompetitive presumption)</a:t>
            </a:r>
          </a:p>
          <a:p>
            <a:endParaRPr lang="en-US" dirty="0"/>
          </a:p>
          <a:p>
            <a:pPr marL="0" indent="0" algn="ctr">
              <a:buNone/>
            </a:pPr>
            <a:r>
              <a:rPr lang="en-US" sz="4000" i="1" dirty="0">
                <a:solidFill>
                  <a:srgbClr val="C00000"/>
                </a:solidFill>
              </a:rPr>
              <a:t>“Quick” </a:t>
            </a:r>
            <a:r>
              <a:rPr lang="en-US" sz="4000" i="1" dirty="0"/>
              <a:t>refers to the potential for an </a:t>
            </a:r>
            <a:r>
              <a:rPr lang="en-US" sz="4000" i="1" dirty="0">
                <a:solidFill>
                  <a:srgbClr val="C00000"/>
                </a:solidFill>
              </a:rPr>
              <a:t>“abbreviated analysis”</a:t>
            </a:r>
            <a:r>
              <a:rPr lang="en-US" sz="4000" i="1" dirty="0"/>
              <a:t> </a:t>
            </a:r>
            <a:br>
              <a:rPr lang="en-US" sz="4000" i="1" dirty="0"/>
            </a:br>
            <a:r>
              <a:rPr lang="en-US" sz="4000" i="1" dirty="0"/>
              <a:t>more than the speed of the decision-making</a:t>
            </a:r>
          </a:p>
          <a:p>
            <a:pPr marL="0" indent="0">
              <a:buNone/>
            </a:pPr>
            <a:endParaRPr lang="en-US" dirty="0"/>
          </a:p>
        </p:txBody>
      </p:sp>
      <p:sp>
        <p:nvSpPr>
          <p:cNvPr id="5" name="Slide Number Placeholder 4">
            <a:extLst>
              <a:ext uri="{FF2B5EF4-FFF2-40B4-BE49-F238E27FC236}">
                <a16:creationId xmlns:a16="http://schemas.microsoft.com/office/drawing/2014/main" id="{DD0A6D2B-3DBA-427A-BB49-F6AF5C1B9860}"/>
              </a:ext>
            </a:extLst>
          </p:cNvPr>
          <p:cNvSpPr>
            <a:spLocks noGrp="1"/>
          </p:cNvSpPr>
          <p:nvPr>
            <p:ph type="sldNum" sz="quarter" idx="12"/>
          </p:nvPr>
        </p:nvSpPr>
        <p:spPr/>
        <p:txBody>
          <a:bodyPr/>
          <a:lstStyle/>
          <a:p>
            <a:fld id="{041AE103-95A6-49DF-8499-CE7ADA77459E}" type="slidenum">
              <a:rPr lang="en-US" smtClean="0"/>
              <a:t>5</a:t>
            </a:fld>
            <a:endParaRPr lang="en-US"/>
          </a:p>
        </p:txBody>
      </p:sp>
    </p:spTree>
    <p:extLst>
      <p:ext uri="{BB962C8B-B14F-4D97-AF65-F5344CB8AC3E}">
        <p14:creationId xmlns:p14="http://schemas.microsoft.com/office/powerpoint/2010/main" val="2096457089"/>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58F75C-2AC6-4934-83E9-E0694B847FFA}"/>
              </a:ext>
            </a:extLst>
          </p:cNvPr>
          <p:cNvSpPr>
            <a:spLocks noGrp="1"/>
          </p:cNvSpPr>
          <p:nvPr>
            <p:ph type="title"/>
          </p:nvPr>
        </p:nvSpPr>
        <p:spPr>
          <a:xfrm>
            <a:off x="611956" y="0"/>
            <a:ext cx="10515600" cy="1325563"/>
          </a:xfrm>
        </p:spPr>
        <p:txBody>
          <a:bodyPr/>
          <a:lstStyle/>
          <a:p>
            <a:r>
              <a:rPr lang="en-US" dirty="0"/>
              <a:t>But, the Biggest Surprise was J. Kavanaugh’s “Concurrence” </a:t>
            </a:r>
          </a:p>
        </p:txBody>
      </p:sp>
      <p:sp>
        <p:nvSpPr>
          <p:cNvPr id="3" name="Content Placeholder 2">
            <a:extLst>
              <a:ext uri="{FF2B5EF4-FFF2-40B4-BE49-F238E27FC236}">
                <a16:creationId xmlns:a16="http://schemas.microsoft.com/office/drawing/2014/main" id="{BFF20D2A-5C3F-4F6F-9B22-9E6E55B14050}"/>
              </a:ext>
            </a:extLst>
          </p:cNvPr>
          <p:cNvSpPr>
            <a:spLocks noGrp="1"/>
          </p:cNvSpPr>
          <p:nvPr>
            <p:ph idx="1"/>
          </p:nvPr>
        </p:nvSpPr>
        <p:spPr>
          <a:xfrm>
            <a:off x="611956" y="1253217"/>
            <a:ext cx="10515600" cy="5175479"/>
          </a:xfrm>
        </p:spPr>
        <p:txBody>
          <a:bodyPr>
            <a:normAutofit fontScale="77500" lnSpcReduction="20000"/>
          </a:bodyPr>
          <a:lstStyle/>
          <a:p>
            <a:r>
              <a:rPr lang="en-US" dirty="0"/>
              <a:t>Concurrence focused on NCAA limits on payments that were </a:t>
            </a:r>
            <a:r>
              <a:rPr lang="en-US" i="1" dirty="0"/>
              <a:t>not </a:t>
            </a:r>
            <a:r>
              <a:rPr lang="en-US" dirty="0"/>
              <a:t>education-related, </a:t>
            </a:r>
            <a:r>
              <a:rPr lang="en-US" i="1" dirty="0"/>
              <a:t>an issue not before the Court</a:t>
            </a:r>
          </a:p>
          <a:p>
            <a:r>
              <a:rPr lang="en-US" dirty="0">
                <a:solidFill>
                  <a:srgbClr val="C00000"/>
                </a:solidFill>
              </a:rPr>
              <a:t>Kavanaugh suggested that these limits would fail under the ROR</a:t>
            </a:r>
            <a:r>
              <a:rPr lang="en-US" dirty="0"/>
              <a:t>. </a:t>
            </a:r>
          </a:p>
          <a:p>
            <a:pPr lvl="1">
              <a:buFont typeface="Wingdings" panose="05000000000000000000" pitchFamily="2" charset="2"/>
              <a:buChar char="ü"/>
            </a:pPr>
            <a:r>
              <a:rPr lang="en-US" dirty="0"/>
              <a:t>[T]here are serious questions whether the NCAA’s remaining compensation rules can pass muster under ordinary rule of reason scrutiny. Under the rule of reason, the NCAA must supply a legally valid procompetitive justification for its remaining compensation rules. As I see it, however, the NCAA may lack such a justification…</a:t>
            </a:r>
          </a:p>
          <a:p>
            <a:pPr lvl="1">
              <a:buFont typeface="Wingdings" panose="05000000000000000000" pitchFamily="2" charset="2"/>
              <a:buChar char="ü"/>
            </a:pPr>
            <a:r>
              <a:rPr lang="en-US" dirty="0"/>
              <a:t>It is highly questionable whether the NCAA and its member colleges can justify not paying student athletes a fair share of the revenues on the circular theory that the defining characteristic of college sports is that the colleges do not pay student athletes. …</a:t>
            </a:r>
          </a:p>
          <a:p>
            <a:pPr lvl="1">
              <a:buFont typeface="Wingdings" panose="05000000000000000000" pitchFamily="2" charset="2"/>
              <a:buChar char="ü"/>
            </a:pPr>
            <a:r>
              <a:rPr lang="en-US" dirty="0">
                <a:solidFill>
                  <a:srgbClr val="C00000"/>
                </a:solidFill>
              </a:rPr>
              <a:t>The NCAA’s business model would be flatly illegal in almost any other industry in America. … Law firms cannot conspire to cabin lawyers’ salaries in the name of providing legal services out of a “love of the law.”…</a:t>
            </a:r>
          </a:p>
          <a:p>
            <a:pPr lvl="1">
              <a:buFont typeface="Wingdings" panose="05000000000000000000" pitchFamily="2" charset="2"/>
              <a:buChar char="ü"/>
            </a:pPr>
            <a:r>
              <a:rPr lang="en-US" dirty="0"/>
              <a:t>Businesses like the NCAA cannot avoid the consequences of price-fixing labor by incorporating price-fixed labor into the definition of the product. </a:t>
            </a:r>
            <a:r>
              <a:rPr lang="en-US" dirty="0">
                <a:highlight>
                  <a:srgbClr val="FFFF00"/>
                </a:highlight>
              </a:rPr>
              <a:t>Or to put it in more doctrinal terms, a monopsony cannot launder its price-fixing of labor by calling it product definition…</a:t>
            </a:r>
          </a:p>
          <a:p>
            <a:pPr lvl="1">
              <a:buFont typeface="Wingdings" panose="05000000000000000000" pitchFamily="2" charset="2"/>
              <a:buChar char="ü"/>
            </a:pPr>
            <a:r>
              <a:rPr lang="en-US" dirty="0">
                <a:solidFill>
                  <a:srgbClr val="C00000"/>
                </a:solidFill>
              </a:rPr>
              <a:t>[College football] traditions alone cannot justify the NCAA’s decision to build a massive money-raising enterprise on the backs of student athletes who are not fairly compensated. </a:t>
            </a:r>
          </a:p>
          <a:p>
            <a:pPr lvl="1">
              <a:buFont typeface="Wingdings" panose="05000000000000000000" pitchFamily="2" charset="2"/>
              <a:buChar char="ü"/>
            </a:pPr>
            <a:r>
              <a:rPr lang="en-US" dirty="0">
                <a:solidFill>
                  <a:srgbClr val="C00000"/>
                </a:solidFill>
              </a:rPr>
              <a:t>“Colleges build lavish new facilities. But the student athletes who generate the revenues, many of whom are African American and from lower-income backgrounds, end up with little or nothing.”</a:t>
            </a:r>
          </a:p>
          <a:p>
            <a:r>
              <a:rPr lang="en-US" b="1" i="1" dirty="0">
                <a:solidFill>
                  <a:srgbClr val="0070C0"/>
                </a:solidFill>
              </a:rPr>
              <a:t>This actually sounds more like a “quick look” condemnation than a full rule of reason</a:t>
            </a:r>
            <a:r>
              <a:rPr lang="en-US" b="1" i="1" dirty="0"/>
              <a:t>.</a:t>
            </a:r>
          </a:p>
          <a:p>
            <a:pPr lvl="1"/>
            <a:endParaRPr lang="en-US" dirty="0"/>
          </a:p>
          <a:p>
            <a:pPr lvl="1"/>
            <a:endParaRPr lang="en-US" dirty="0"/>
          </a:p>
          <a:p>
            <a:pPr marL="457200" lvl="1" indent="0">
              <a:buNone/>
            </a:pPr>
            <a:endParaRPr lang="en-US" dirty="0"/>
          </a:p>
          <a:p>
            <a:pPr lvl="1"/>
            <a:endParaRPr lang="en-US" dirty="0"/>
          </a:p>
        </p:txBody>
      </p:sp>
      <p:sp>
        <p:nvSpPr>
          <p:cNvPr id="4" name="Slide Number Placeholder 3">
            <a:extLst>
              <a:ext uri="{FF2B5EF4-FFF2-40B4-BE49-F238E27FC236}">
                <a16:creationId xmlns:a16="http://schemas.microsoft.com/office/drawing/2014/main" id="{1E8CFE00-F46B-4812-8C03-CD7BD7AD0770}"/>
              </a:ext>
            </a:extLst>
          </p:cNvPr>
          <p:cNvSpPr>
            <a:spLocks noGrp="1"/>
          </p:cNvSpPr>
          <p:nvPr>
            <p:ph type="sldNum" sz="quarter" idx="12"/>
          </p:nvPr>
        </p:nvSpPr>
        <p:spPr/>
        <p:txBody>
          <a:bodyPr/>
          <a:lstStyle/>
          <a:p>
            <a:fld id="{041AE103-95A6-49DF-8499-CE7ADA77459E}" type="slidenum">
              <a:rPr lang="en-US" smtClean="0"/>
              <a:t>50</a:t>
            </a:fld>
            <a:endParaRPr lang="en-US"/>
          </a:p>
        </p:txBody>
      </p:sp>
    </p:spTree>
    <p:extLst>
      <p:ext uri="{BB962C8B-B14F-4D97-AF65-F5344CB8AC3E}">
        <p14:creationId xmlns:p14="http://schemas.microsoft.com/office/powerpoint/2010/main" val="1594900964"/>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9CE190-4F61-4A4D-BEBA-03A05C85EFE2}"/>
              </a:ext>
            </a:extLst>
          </p:cNvPr>
          <p:cNvSpPr>
            <a:spLocks noGrp="1"/>
          </p:cNvSpPr>
          <p:nvPr>
            <p:ph type="title"/>
          </p:nvPr>
        </p:nvSpPr>
        <p:spPr/>
        <p:txBody>
          <a:bodyPr>
            <a:normAutofit/>
          </a:bodyPr>
          <a:lstStyle/>
          <a:p>
            <a:r>
              <a:rPr lang="en-US" sz="3200" dirty="0"/>
              <a:t>Understanding the “Enquiry Meet for the Case” in Terms of Decision Theory, Presumptions and Burden-Shifting </a:t>
            </a:r>
          </a:p>
        </p:txBody>
      </p:sp>
      <p:sp>
        <p:nvSpPr>
          <p:cNvPr id="3" name="Text Placeholder 2">
            <a:extLst>
              <a:ext uri="{FF2B5EF4-FFF2-40B4-BE49-F238E27FC236}">
                <a16:creationId xmlns:a16="http://schemas.microsoft.com/office/drawing/2014/main" id="{3CFDF900-6E1A-4B51-BDA1-70811C808E70}"/>
              </a:ext>
            </a:extLst>
          </p:cNvPr>
          <p:cNvSpPr>
            <a:spLocks noGrp="1"/>
          </p:cNvSpPr>
          <p:nvPr>
            <p:ph type="body" idx="1"/>
          </p:nvPr>
        </p:nvSpPr>
        <p:spPr/>
        <p:txBody>
          <a:bodyPr/>
          <a:lstStyle/>
          <a:p>
            <a:r>
              <a:rPr lang="en-US" dirty="0">
                <a:solidFill>
                  <a:schemeClr val="tx1"/>
                </a:solidFill>
              </a:rPr>
              <a:t> </a:t>
            </a:r>
          </a:p>
        </p:txBody>
      </p:sp>
      <p:sp>
        <p:nvSpPr>
          <p:cNvPr id="5" name="Slide Number Placeholder 4">
            <a:extLst>
              <a:ext uri="{FF2B5EF4-FFF2-40B4-BE49-F238E27FC236}">
                <a16:creationId xmlns:a16="http://schemas.microsoft.com/office/drawing/2014/main" id="{4E47D39B-4655-451E-8CC0-7D7325E77ED5}"/>
              </a:ext>
            </a:extLst>
          </p:cNvPr>
          <p:cNvSpPr>
            <a:spLocks noGrp="1"/>
          </p:cNvSpPr>
          <p:nvPr>
            <p:ph type="sldNum" sz="quarter" idx="12"/>
          </p:nvPr>
        </p:nvSpPr>
        <p:spPr/>
        <p:txBody>
          <a:bodyPr/>
          <a:lstStyle/>
          <a:p>
            <a:fld id="{041AE103-95A6-49DF-8499-CE7ADA77459E}" type="slidenum">
              <a:rPr lang="en-US" smtClean="0"/>
              <a:t>51</a:t>
            </a:fld>
            <a:endParaRPr lang="en-US"/>
          </a:p>
        </p:txBody>
      </p:sp>
    </p:spTree>
    <p:extLst>
      <p:ext uri="{BB962C8B-B14F-4D97-AF65-F5344CB8AC3E}">
        <p14:creationId xmlns:p14="http://schemas.microsoft.com/office/powerpoint/2010/main" val="3394261250"/>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9F206-CFEB-41FE-914F-AB70DF77C9A8}"/>
              </a:ext>
            </a:extLst>
          </p:cNvPr>
          <p:cNvSpPr>
            <a:spLocks noGrp="1"/>
          </p:cNvSpPr>
          <p:nvPr>
            <p:ph type="title"/>
          </p:nvPr>
        </p:nvSpPr>
        <p:spPr>
          <a:xfrm>
            <a:off x="677944" y="50947"/>
            <a:ext cx="10515600" cy="1325563"/>
          </a:xfrm>
        </p:spPr>
        <p:txBody>
          <a:bodyPr>
            <a:normAutofit/>
          </a:bodyPr>
          <a:lstStyle/>
          <a:p>
            <a:r>
              <a:rPr lang="en-US" sz="3200" dirty="0"/>
              <a:t>The “Enquiry Meet for the Case” as </a:t>
            </a:r>
            <a:br>
              <a:rPr lang="en-US" sz="3200" dirty="0"/>
            </a:br>
            <a:r>
              <a:rPr lang="en-US" sz="3200" dirty="0"/>
              <a:t>Suggesting a Rule of Reason “Continuum” </a:t>
            </a:r>
          </a:p>
        </p:txBody>
      </p:sp>
      <p:sp>
        <p:nvSpPr>
          <p:cNvPr id="3" name="Content Placeholder 2">
            <a:extLst>
              <a:ext uri="{FF2B5EF4-FFF2-40B4-BE49-F238E27FC236}">
                <a16:creationId xmlns:a16="http://schemas.microsoft.com/office/drawing/2014/main" id="{163E3975-657D-4A66-9281-68C2EBF4C4A7}"/>
              </a:ext>
            </a:extLst>
          </p:cNvPr>
          <p:cNvSpPr>
            <a:spLocks noGrp="1"/>
          </p:cNvSpPr>
          <p:nvPr>
            <p:ph idx="1"/>
          </p:nvPr>
        </p:nvSpPr>
        <p:spPr>
          <a:xfrm>
            <a:off x="574249" y="1574472"/>
            <a:ext cx="10515600" cy="4351338"/>
          </a:xfrm>
        </p:spPr>
        <p:txBody>
          <a:bodyPr>
            <a:normAutofit fontScale="70000" lnSpcReduction="20000"/>
          </a:bodyPr>
          <a:lstStyle/>
          <a:p>
            <a:pPr marL="0" indent="0">
              <a:buNone/>
            </a:pPr>
            <a:r>
              <a:rPr lang="en-US" i="1" dirty="0"/>
              <a:t>There is a spectrum of potential legal standards, ranging from more or less intrusive:</a:t>
            </a:r>
            <a:br>
              <a:rPr lang="en-US" i="1" dirty="0"/>
            </a:br>
            <a:endParaRPr lang="en-US" dirty="0"/>
          </a:p>
          <a:p>
            <a:pPr>
              <a:lnSpc>
                <a:spcPct val="120000"/>
              </a:lnSpc>
            </a:pPr>
            <a:r>
              <a:rPr lang="en-US" i="1" dirty="0">
                <a:solidFill>
                  <a:srgbClr val="C00000"/>
                </a:solidFill>
              </a:rPr>
              <a:t>“Per se illegal”</a:t>
            </a:r>
            <a:r>
              <a:rPr lang="en-US" dirty="0">
                <a:solidFill>
                  <a:srgbClr val="C00000"/>
                </a:solidFill>
              </a:rPr>
              <a:t> </a:t>
            </a:r>
            <a:r>
              <a:rPr lang="en-US" dirty="0"/>
              <a:t>(irrebuttable anticompetitive presumption)</a:t>
            </a:r>
          </a:p>
          <a:p>
            <a:pPr>
              <a:lnSpc>
                <a:spcPct val="120000"/>
              </a:lnSpc>
            </a:pPr>
            <a:r>
              <a:rPr lang="en-US" i="1" dirty="0">
                <a:solidFill>
                  <a:srgbClr val="C00000"/>
                </a:solidFill>
              </a:rPr>
              <a:t>“Quick look to condemn”</a:t>
            </a:r>
            <a:r>
              <a:rPr lang="en-US" dirty="0">
                <a:solidFill>
                  <a:srgbClr val="C00000"/>
                </a:solidFill>
              </a:rPr>
              <a:t> </a:t>
            </a:r>
            <a:r>
              <a:rPr lang="en-US" dirty="0"/>
              <a:t>(rebuttable anticompetitive presumption; or relatively obvious evidence of competitive harm along with relatively uncertain likelihood of competitive benefits)</a:t>
            </a:r>
          </a:p>
          <a:p>
            <a:pPr>
              <a:lnSpc>
                <a:spcPct val="120000"/>
              </a:lnSpc>
            </a:pPr>
            <a:r>
              <a:rPr lang="en-US" i="1" dirty="0">
                <a:solidFill>
                  <a:srgbClr val="C00000"/>
                </a:solidFill>
              </a:rPr>
              <a:t>“Structured Rule of Reason”</a:t>
            </a:r>
            <a:r>
              <a:rPr lang="en-US" dirty="0"/>
              <a:t> (Agreement; Power &amp; Effect; Purpose) (neutral presumption)</a:t>
            </a:r>
          </a:p>
          <a:p>
            <a:pPr>
              <a:lnSpc>
                <a:spcPct val="120000"/>
              </a:lnSpc>
            </a:pPr>
            <a:r>
              <a:rPr lang="en-US" i="1" dirty="0">
                <a:solidFill>
                  <a:srgbClr val="C00000"/>
                </a:solidFill>
              </a:rPr>
              <a:t>“Quick look to exonerate”</a:t>
            </a:r>
            <a:r>
              <a:rPr lang="en-US" dirty="0">
                <a:solidFill>
                  <a:srgbClr val="C00000"/>
                </a:solidFill>
              </a:rPr>
              <a:t> </a:t>
            </a:r>
            <a:r>
              <a:rPr lang="en-US" dirty="0"/>
              <a:t>(procompetitive presumption; or relatively obvious evidence of competitive benefits, along with relatively uncertain likelihood of competitive harms)</a:t>
            </a:r>
          </a:p>
          <a:p>
            <a:pPr>
              <a:lnSpc>
                <a:spcPct val="120000"/>
              </a:lnSpc>
            </a:pPr>
            <a:r>
              <a:rPr lang="en-US" i="1" dirty="0">
                <a:solidFill>
                  <a:srgbClr val="C00000"/>
                </a:solidFill>
              </a:rPr>
              <a:t>“Per se legal”</a:t>
            </a:r>
            <a:r>
              <a:rPr lang="en-US" dirty="0">
                <a:solidFill>
                  <a:srgbClr val="C00000"/>
                </a:solidFill>
              </a:rPr>
              <a:t> </a:t>
            </a:r>
            <a:r>
              <a:rPr lang="en-US" dirty="0"/>
              <a:t>(irrebuttable procompetitive presumption)</a:t>
            </a:r>
          </a:p>
          <a:p>
            <a:endParaRPr lang="en-US" dirty="0"/>
          </a:p>
          <a:p>
            <a:pPr marL="0" indent="0">
              <a:buNone/>
            </a:pPr>
            <a:r>
              <a:rPr lang="en-US" dirty="0">
                <a:solidFill>
                  <a:srgbClr val="C00000"/>
                </a:solidFill>
              </a:rPr>
              <a:t>“Quick” </a:t>
            </a:r>
            <a:r>
              <a:rPr lang="en-US" dirty="0"/>
              <a:t>refers to the potential for an </a:t>
            </a:r>
            <a:r>
              <a:rPr lang="en-US" dirty="0">
                <a:solidFill>
                  <a:srgbClr val="C00000"/>
                </a:solidFill>
              </a:rPr>
              <a:t>“abbreviated analysis”</a:t>
            </a:r>
            <a:r>
              <a:rPr lang="en-US" dirty="0"/>
              <a:t> more than the speed of the decision-making (as discussed)</a:t>
            </a:r>
          </a:p>
          <a:p>
            <a:pPr marL="0" indent="0">
              <a:buNone/>
            </a:pPr>
            <a:endParaRPr lang="en-US" dirty="0"/>
          </a:p>
        </p:txBody>
      </p:sp>
      <p:sp>
        <p:nvSpPr>
          <p:cNvPr id="5" name="Slide Number Placeholder 4">
            <a:extLst>
              <a:ext uri="{FF2B5EF4-FFF2-40B4-BE49-F238E27FC236}">
                <a16:creationId xmlns:a16="http://schemas.microsoft.com/office/drawing/2014/main" id="{DD0A6D2B-3DBA-427A-BB49-F6AF5C1B9860}"/>
              </a:ext>
            </a:extLst>
          </p:cNvPr>
          <p:cNvSpPr>
            <a:spLocks noGrp="1"/>
          </p:cNvSpPr>
          <p:nvPr>
            <p:ph type="sldNum" sz="quarter" idx="12"/>
          </p:nvPr>
        </p:nvSpPr>
        <p:spPr/>
        <p:txBody>
          <a:bodyPr/>
          <a:lstStyle/>
          <a:p>
            <a:fld id="{041AE103-95A6-49DF-8499-CE7ADA77459E}" type="slidenum">
              <a:rPr lang="en-US" smtClean="0"/>
              <a:t>52</a:t>
            </a:fld>
            <a:endParaRPr lang="en-US"/>
          </a:p>
        </p:txBody>
      </p:sp>
    </p:spTree>
    <p:extLst>
      <p:ext uri="{BB962C8B-B14F-4D97-AF65-F5344CB8AC3E}">
        <p14:creationId xmlns:p14="http://schemas.microsoft.com/office/powerpoint/2010/main" val="3263484424"/>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14CC99-CB13-4214-9EA1-54FD41B306A8}"/>
              </a:ext>
            </a:extLst>
          </p:cNvPr>
          <p:cNvSpPr>
            <a:spLocks noGrp="1"/>
          </p:cNvSpPr>
          <p:nvPr>
            <p:ph type="title"/>
          </p:nvPr>
        </p:nvSpPr>
        <p:spPr/>
        <p:txBody>
          <a:bodyPr>
            <a:normAutofit/>
          </a:bodyPr>
          <a:lstStyle/>
          <a:p>
            <a:r>
              <a:rPr lang="en-US" sz="3200" dirty="0"/>
              <a:t>Decision Theory and the “Structured” </a:t>
            </a:r>
            <a:r>
              <a:rPr lang="en-US" sz="3200" dirty="0" err="1"/>
              <a:t>ROR</a:t>
            </a:r>
            <a:endParaRPr lang="en-US" sz="3600" dirty="0"/>
          </a:p>
        </p:txBody>
      </p:sp>
      <p:sp>
        <p:nvSpPr>
          <p:cNvPr id="3" name="Content Placeholder 2">
            <a:extLst>
              <a:ext uri="{FF2B5EF4-FFF2-40B4-BE49-F238E27FC236}">
                <a16:creationId xmlns:a16="http://schemas.microsoft.com/office/drawing/2014/main" id="{2F25AE46-8CC6-4569-BC79-47F64A65E961}"/>
              </a:ext>
            </a:extLst>
          </p:cNvPr>
          <p:cNvSpPr>
            <a:spLocks noGrp="1"/>
          </p:cNvSpPr>
          <p:nvPr>
            <p:ph idx="1"/>
          </p:nvPr>
        </p:nvSpPr>
        <p:spPr/>
        <p:txBody>
          <a:bodyPr>
            <a:normAutofit fontScale="92500" lnSpcReduction="20000"/>
          </a:bodyPr>
          <a:lstStyle/>
          <a:p>
            <a:r>
              <a:rPr lang="en-US" dirty="0"/>
              <a:t>Allocation and height of evidentiary burdens depends on Appellate Court (or Congressional) presumptions (“priors”)</a:t>
            </a:r>
            <a:endParaRPr lang="en-US" dirty="0">
              <a:solidFill>
                <a:srgbClr val="C00000"/>
              </a:solidFill>
            </a:endParaRPr>
          </a:p>
          <a:p>
            <a:pPr lvl="1"/>
            <a:r>
              <a:rPr lang="en-US" dirty="0">
                <a:solidFill>
                  <a:srgbClr val="C00000"/>
                </a:solidFill>
              </a:rPr>
              <a:t>Presumptions </a:t>
            </a:r>
            <a:r>
              <a:rPr lang="en-US" dirty="0"/>
              <a:t>can be based rationally on </a:t>
            </a:r>
            <a:r>
              <a:rPr lang="en-US" dirty="0">
                <a:solidFill>
                  <a:srgbClr val="C00000"/>
                </a:solidFill>
              </a:rPr>
              <a:t>general tendency </a:t>
            </a:r>
            <a:r>
              <a:rPr lang="en-US" dirty="0"/>
              <a:t>of effects of category of conduct/restraints</a:t>
            </a:r>
          </a:p>
          <a:p>
            <a:pPr lvl="2"/>
            <a:r>
              <a:rPr lang="en-US" dirty="0"/>
              <a:t>Including likelihood and speech of market self-correction from false positives or false negatives</a:t>
            </a:r>
          </a:p>
          <a:p>
            <a:pPr lvl="2"/>
            <a:r>
              <a:rPr lang="en-US" dirty="0"/>
              <a:t>Entry or cartel instability may correct false positives (including under-deterrence)</a:t>
            </a:r>
          </a:p>
          <a:p>
            <a:pPr lvl="2"/>
            <a:r>
              <a:rPr lang="en-US" dirty="0"/>
              <a:t>Market workarounds might achieve efficiencies to correct false negatives </a:t>
            </a:r>
            <a:br>
              <a:rPr lang="en-US" dirty="0"/>
            </a:br>
            <a:r>
              <a:rPr lang="en-US" dirty="0"/>
              <a:t>(including over-deterrence)</a:t>
            </a:r>
          </a:p>
          <a:p>
            <a:pPr lvl="1"/>
            <a:r>
              <a:rPr lang="en-US" dirty="0">
                <a:solidFill>
                  <a:srgbClr val="C00000"/>
                </a:solidFill>
              </a:rPr>
              <a:t>Weighting of presumptions vs case-specific evidence </a:t>
            </a:r>
            <a:r>
              <a:rPr lang="en-US" dirty="0"/>
              <a:t>also should depend on likely existence of </a:t>
            </a:r>
            <a:r>
              <a:rPr lang="en-US" dirty="0">
                <a:solidFill>
                  <a:srgbClr val="C00000"/>
                </a:solidFill>
              </a:rPr>
              <a:t>reliable evidence </a:t>
            </a:r>
            <a:r>
              <a:rPr lang="en-US" dirty="0"/>
              <a:t>and an ability of courts to make interpretation of evidence</a:t>
            </a:r>
          </a:p>
          <a:p>
            <a:pPr lvl="2"/>
            <a:r>
              <a:rPr lang="en-US" dirty="0"/>
              <a:t>More reliable evidence can reduce errors, if properly interpreted</a:t>
            </a:r>
          </a:p>
          <a:p>
            <a:pPr lvl="2"/>
            <a:r>
              <a:rPr lang="en-US" dirty="0"/>
              <a:t>But, use of evidence is only as reliable as decision-maker</a:t>
            </a:r>
          </a:p>
          <a:p>
            <a:pPr lvl="2"/>
            <a:r>
              <a:rPr lang="en-US" dirty="0"/>
              <a:t>Court may lack ability, time or inclination to master relevant economics and interpret evidence</a:t>
            </a:r>
          </a:p>
          <a:p>
            <a:pPr lvl="2"/>
            <a:r>
              <a:rPr lang="en-US" dirty="0"/>
              <a:t>Courts may also be subject to confirmation bias or other behavioral decision flaws </a:t>
            </a:r>
          </a:p>
        </p:txBody>
      </p:sp>
      <p:sp>
        <p:nvSpPr>
          <p:cNvPr id="5" name="Slide Number Placeholder 4">
            <a:extLst>
              <a:ext uri="{FF2B5EF4-FFF2-40B4-BE49-F238E27FC236}">
                <a16:creationId xmlns:a16="http://schemas.microsoft.com/office/drawing/2014/main" id="{DAC1DA77-51BD-4964-8009-420FAAA87B7D}"/>
              </a:ext>
            </a:extLst>
          </p:cNvPr>
          <p:cNvSpPr>
            <a:spLocks noGrp="1"/>
          </p:cNvSpPr>
          <p:nvPr>
            <p:ph type="sldNum" sz="quarter" idx="12"/>
          </p:nvPr>
        </p:nvSpPr>
        <p:spPr/>
        <p:txBody>
          <a:bodyPr/>
          <a:lstStyle/>
          <a:p>
            <a:fld id="{041AE103-95A6-49DF-8499-CE7ADA77459E}" type="slidenum">
              <a:rPr lang="en-US" smtClean="0"/>
              <a:t>53</a:t>
            </a:fld>
            <a:endParaRPr lang="en-US"/>
          </a:p>
        </p:txBody>
      </p:sp>
    </p:spTree>
    <p:extLst>
      <p:ext uri="{BB962C8B-B14F-4D97-AF65-F5344CB8AC3E}">
        <p14:creationId xmlns:p14="http://schemas.microsoft.com/office/powerpoint/2010/main" val="1179617568"/>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C33F39-2F16-43E2-BD0C-09287B13BEBB}"/>
              </a:ext>
            </a:extLst>
          </p:cNvPr>
          <p:cNvSpPr>
            <a:spLocks noGrp="1"/>
          </p:cNvSpPr>
          <p:nvPr>
            <p:ph type="title"/>
          </p:nvPr>
        </p:nvSpPr>
        <p:spPr/>
        <p:txBody>
          <a:bodyPr>
            <a:normAutofit/>
          </a:bodyPr>
          <a:lstStyle/>
          <a:p>
            <a:r>
              <a:rPr lang="en-US" sz="3200" dirty="0"/>
              <a:t>Strength of “Presumptions” and the “Sliding Scale”:</a:t>
            </a:r>
            <a:br>
              <a:rPr lang="en-US" sz="3200" dirty="0"/>
            </a:br>
            <a:endParaRPr lang="en-US" sz="3200" i="1" dirty="0"/>
          </a:p>
        </p:txBody>
      </p:sp>
      <p:sp>
        <p:nvSpPr>
          <p:cNvPr id="3" name="Content Placeholder 2">
            <a:extLst>
              <a:ext uri="{FF2B5EF4-FFF2-40B4-BE49-F238E27FC236}">
                <a16:creationId xmlns:a16="http://schemas.microsoft.com/office/drawing/2014/main" id="{3A320B10-61A5-44FC-A695-F5A98974D9CA}"/>
              </a:ext>
            </a:extLst>
          </p:cNvPr>
          <p:cNvSpPr>
            <a:spLocks noGrp="1"/>
          </p:cNvSpPr>
          <p:nvPr>
            <p:ph idx="1"/>
          </p:nvPr>
        </p:nvSpPr>
        <p:spPr>
          <a:xfrm>
            <a:off x="838200" y="1574276"/>
            <a:ext cx="10515600" cy="4918599"/>
          </a:xfrm>
        </p:spPr>
        <p:txBody>
          <a:bodyPr>
            <a:normAutofit/>
          </a:bodyPr>
          <a:lstStyle/>
          <a:p>
            <a:r>
              <a:rPr lang="en-US" sz="2400" dirty="0"/>
              <a:t>Category of conduct can create a “presumption” of anticompetitive effects</a:t>
            </a:r>
          </a:p>
          <a:p>
            <a:r>
              <a:rPr lang="en-US" sz="2400" dirty="0"/>
              <a:t>Presumption shifts burden to the defendant to rebut</a:t>
            </a:r>
          </a:p>
          <a:p>
            <a:r>
              <a:rPr lang="en-US" sz="2400" dirty="0">
                <a:solidFill>
                  <a:srgbClr val="C00000"/>
                </a:solidFill>
              </a:rPr>
              <a:t>Presumption may be strong or weak</a:t>
            </a:r>
          </a:p>
          <a:p>
            <a:r>
              <a:rPr lang="en-US" sz="2400" dirty="0"/>
              <a:t>Rebuttal “evidentiary burden” depends on strength of presumption</a:t>
            </a:r>
          </a:p>
          <a:p>
            <a:pPr lvl="1"/>
            <a:r>
              <a:rPr lang="en-US" sz="2000" dirty="0"/>
              <a:t>“Competitively neutral” presumption, suggests “more likely than not” evidentiary burden on the plaintiff </a:t>
            </a:r>
          </a:p>
          <a:p>
            <a:pPr lvl="1"/>
            <a:r>
              <a:rPr lang="en-US" sz="2000" dirty="0"/>
              <a:t>But, a strong anticompetitive presumption might suggest that defendant must rebut with </a:t>
            </a:r>
            <a:br>
              <a:rPr lang="en-US" sz="2000" dirty="0"/>
            </a:br>
            <a:r>
              <a:rPr lang="en-US" sz="2000" dirty="0"/>
              <a:t>“clear and convincing” evidence</a:t>
            </a:r>
          </a:p>
          <a:p>
            <a:r>
              <a:rPr lang="en-US" sz="2400" dirty="0"/>
              <a:t>Some presumptions are so strong that they are considered irrebuttable </a:t>
            </a:r>
          </a:p>
          <a:p>
            <a:pPr lvl="1"/>
            <a:r>
              <a:rPr lang="en-US" sz="2000" dirty="0"/>
              <a:t>Per se illegal </a:t>
            </a:r>
            <a:r>
              <a:rPr lang="en-US" sz="2000" dirty="0">
                <a:sym typeface="Wingdings" panose="05000000000000000000" pitchFamily="2" charset="2"/>
              </a:rPr>
              <a:t> conclusive anticompetitive presumption </a:t>
            </a:r>
          </a:p>
          <a:p>
            <a:r>
              <a:rPr lang="en-US" sz="2400" dirty="0">
                <a:sym typeface="Wingdings" panose="05000000000000000000" pitchFamily="2" charset="2"/>
              </a:rPr>
              <a:t>Reliability and cost of evidence also plays into this</a:t>
            </a:r>
            <a:endParaRPr lang="en-US" sz="2400" dirty="0"/>
          </a:p>
          <a:p>
            <a:pPr marL="457200" lvl="1" indent="0">
              <a:buNone/>
            </a:pPr>
            <a:r>
              <a:rPr lang="en-US" sz="2000" dirty="0"/>
              <a:t>	</a:t>
            </a:r>
          </a:p>
        </p:txBody>
      </p:sp>
      <p:sp>
        <p:nvSpPr>
          <p:cNvPr id="5" name="Slide Number Placeholder 4">
            <a:extLst>
              <a:ext uri="{FF2B5EF4-FFF2-40B4-BE49-F238E27FC236}">
                <a16:creationId xmlns:a16="http://schemas.microsoft.com/office/drawing/2014/main" id="{FB86788A-8810-449E-9D05-B84A809154CE}"/>
              </a:ext>
            </a:extLst>
          </p:cNvPr>
          <p:cNvSpPr>
            <a:spLocks noGrp="1"/>
          </p:cNvSpPr>
          <p:nvPr>
            <p:ph type="sldNum" sz="quarter" idx="12"/>
          </p:nvPr>
        </p:nvSpPr>
        <p:spPr/>
        <p:txBody>
          <a:bodyPr/>
          <a:lstStyle/>
          <a:p>
            <a:fld id="{041AE103-95A6-49DF-8499-CE7ADA77459E}" type="slidenum">
              <a:rPr lang="en-US" smtClean="0"/>
              <a:t>54</a:t>
            </a:fld>
            <a:endParaRPr lang="en-US"/>
          </a:p>
        </p:txBody>
      </p:sp>
    </p:spTree>
    <p:extLst>
      <p:ext uri="{BB962C8B-B14F-4D97-AF65-F5344CB8AC3E}">
        <p14:creationId xmlns:p14="http://schemas.microsoft.com/office/powerpoint/2010/main" val="3644579575"/>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30A2FD-58D0-4D97-AB53-19EF9B3B5BDA}"/>
              </a:ext>
            </a:extLst>
          </p:cNvPr>
          <p:cNvSpPr>
            <a:spLocks noGrp="1"/>
          </p:cNvSpPr>
          <p:nvPr>
            <p:ph type="title"/>
          </p:nvPr>
        </p:nvSpPr>
        <p:spPr/>
        <p:txBody>
          <a:bodyPr>
            <a:normAutofit/>
          </a:bodyPr>
          <a:lstStyle/>
          <a:p>
            <a:r>
              <a:rPr lang="en-US" sz="3200" dirty="0"/>
              <a:t>Procompetitive Presumptions: </a:t>
            </a:r>
            <a:br>
              <a:rPr lang="en-US" sz="3200" dirty="0"/>
            </a:br>
            <a:r>
              <a:rPr lang="en-US" sz="3200" i="1" dirty="0"/>
              <a:t>The Presumption Door Swings Both Ways</a:t>
            </a:r>
          </a:p>
        </p:txBody>
      </p:sp>
      <p:sp>
        <p:nvSpPr>
          <p:cNvPr id="3" name="Content Placeholder 2">
            <a:extLst>
              <a:ext uri="{FF2B5EF4-FFF2-40B4-BE49-F238E27FC236}">
                <a16:creationId xmlns:a16="http://schemas.microsoft.com/office/drawing/2014/main" id="{DFA042CC-A93D-451B-A58E-4F666F7BEEAA}"/>
              </a:ext>
            </a:extLst>
          </p:cNvPr>
          <p:cNvSpPr>
            <a:spLocks noGrp="1"/>
          </p:cNvSpPr>
          <p:nvPr>
            <p:ph idx="1"/>
          </p:nvPr>
        </p:nvSpPr>
        <p:spPr/>
        <p:txBody>
          <a:bodyPr>
            <a:normAutofit fontScale="92500"/>
          </a:bodyPr>
          <a:lstStyle/>
          <a:p>
            <a:r>
              <a:rPr lang="en-US" dirty="0"/>
              <a:t>For certain categories of conduct, the presumption may be “procompetitive”</a:t>
            </a:r>
          </a:p>
          <a:p>
            <a:pPr lvl="1"/>
            <a:r>
              <a:rPr lang="en-US" dirty="0"/>
              <a:t>Example: price cuts in response to entry that remain above cost </a:t>
            </a:r>
            <a:r>
              <a:rPr lang="en-US" i="1" dirty="0"/>
              <a:t>(Topic 19)</a:t>
            </a:r>
          </a:p>
          <a:p>
            <a:r>
              <a:rPr lang="en-US" dirty="0"/>
              <a:t>The same basic structure would apply</a:t>
            </a:r>
          </a:p>
          <a:p>
            <a:r>
              <a:rPr lang="en-US" dirty="0"/>
              <a:t>The procompetitive presumption would </a:t>
            </a:r>
            <a:r>
              <a:rPr lang="en-US" i="1" dirty="0"/>
              <a:t>raise </a:t>
            </a:r>
            <a:r>
              <a:rPr lang="en-US" dirty="0"/>
              <a:t>the plaintiff’s burden to show anticompetitive effects</a:t>
            </a:r>
          </a:p>
          <a:p>
            <a:r>
              <a:rPr lang="en-US" dirty="0"/>
              <a:t>The plaintiff’s “evidentiary burden” depends on strength of presumption</a:t>
            </a:r>
          </a:p>
          <a:p>
            <a:pPr lvl="1"/>
            <a:r>
              <a:rPr lang="en-US" dirty="0"/>
              <a:t>A strong procompetitive presumption might suggest that defendant must rebut with “clear and convincing” evidence</a:t>
            </a:r>
          </a:p>
          <a:p>
            <a:r>
              <a:rPr lang="en-US" dirty="0"/>
              <a:t>The presumption could be so strong that it would be considered irrebuttable </a:t>
            </a:r>
          </a:p>
          <a:p>
            <a:pPr lvl="1"/>
            <a:r>
              <a:rPr lang="en-US" dirty="0"/>
              <a:t>Per se legal </a:t>
            </a:r>
            <a:r>
              <a:rPr lang="en-US" dirty="0">
                <a:sym typeface="Wingdings" panose="05000000000000000000" pitchFamily="2" charset="2"/>
              </a:rPr>
              <a:t> conclusive procompetitive presumption </a:t>
            </a:r>
            <a:endParaRPr lang="en-US" dirty="0"/>
          </a:p>
        </p:txBody>
      </p:sp>
      <p:sp>
        <p:nvSpPr>
          <p:cNvPr id="5" name="Slide Number Placeholder 4">
            <a:extLst>
              <a:ext uri="{FF2B5EF4-FFF2-40B4-BE49-F238E27FC236}">
                <a16:creationId xmlns:a16="http://schemas.microsoft.com/office/drawing/2014/main" id="{CC87C7BD-E8DE-42F3-ACBD-724E67CF8401}"/>
              </a:ext>
            </a:extLst>
          </p:cNvPr>
          <p:cNvSpPr>
            <a:spLocks noGrp="1"/>
          </p:cNvSpPr>
          <p:nvPr>
            <p:ph type="sldNum" sz="quarter" idx="12"/>
          </p:nvPr>
        </p:nvSpPr>
        <p:spPr/>
        <p:txBody>
          <a:bodyPr/>
          <a:lstStyle/>
          <a:p>
            <a:fld id="{041AE103-95A6-49DF-8499-CE7ADA77459E}" type="slidenum">
              <a:rPr lang="en-US" smtClean="0"/>
              <a:t>55</a:t>
            </a:fld>
            <a:endParaRPr lang="en-US"/>
          </a:p>
        </p:txBody>
      </p:sp>
    </p:spTree>
    <p:extLst>
      <p:ext uri="{BB962C8B-B14F-4D97-AF65-F5344CB8AC3E}">
        <p14:creationId xmlns:p14="http://schemas.microsoft.com/office/powerpoint/2010/main" val="1210659682"/>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sz="3600" dirty="0"/>
              <a:t>Sources of Presumptions:</a:t>
            </a:r>
            <a:br>
              <a:rPr lang="en-US" sz="3600" dirty="0"/>
            </a:br>
            <a:r>
              <a:rPr lang="en-US" sz="3600" dirty="0"/>
              <a:t>Economics, Experience and Ideology</a:t>
            </a:r>
            <a:endParaRPr lang="en-US" dirty="0"/>
          </a:p>
        </p:txBody>
      </p:sp>
      <p:sp>
        <p:nvSpPr>
          <p:cNvPr id="3" name="Text Placeholder 2"/>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855F8953-D826-4D26-BBDD-54A044FFB9B5}"/>
              </a:ext>
            </a:extLst>
          </p:cNvPr>
          <p:cNvSpPr>
            <a:spLocks noGrp="1"/>
          </p:cNvSpPr>
          <p:nvPr>
            <p:ph type="sldNum" sz="quarter" idx="12"/>
          </p:nvPr>
        </p:nvSpPr>
        <p:spPr/>
        <p:txBody>
          <a:bodyPr/>
          <a:lstStyle/>
          <a:p>
            <a:fld id="{041AE103-95A6-49DF-8499-CE7ADA77459E}" type="slidenum">
              <a:rPr lang="en-US" smtClean="0"/>
              <a:t>56</a:t>
            </a:fld>
            <a:endParaRPr lang="en-US"/>
          </a:p>
        </p:txBody>
      </p:sp>
    </p:spTree>
    <p:extLst>
      <p:ext uri="{BB962C8B-B14F-4D97-AF65-F5344CB8AC3E}">
        <p14:creationId xmlns:p14="http://schemas.microsoft.com/office/powerpoint/2010/main" val="3091598929"/>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2574FD-5A50-477B-AB65-5DF186E178B1}"/>
              </a:ext>
            </a:extLst>
          </p:cNvPr>
          <p:cNvSpPr>
            <a:spLocks noGrp="1"/>
          </p:cNvSpPr>
          <p:nvPr>
            <p:ph type="title"/>
          </p:nvPr>
        </p:nvSpPr>
        <p:spPr/>
        <p:txBody>
          <a:bodyPr>
            <a:normAutofit/>
          </a:bodyPr>
          <a:lstStyle/>
          <a:p>
            <a:r>
              <a:rPr lang="en-US" sz="3200" dirty="0"/>
              <a:t>Source of Presumptions</a:t>
            </a:r>
          </a:p>
        </p:txBody>
      </p:sp>
      <p:sp>
        <p:nvSpPr>
          <p:cNvPr id="3" name="Content Placeholder 2">
            <a:extLst>
              <a:ext uri="{FF2B5EF4-FFF2-40B4-BE49-F238E27FC236}">
                <a16:creationId xmlns:a16="http://schemas.microsoft.com/office/drawing/2014/main" id="{333EBDE5-A353-4CC8-A8C0-22B64EAAB7EF}"/>
              </a:ext>
            </a:extLst>
          </p:cNvPr>
          <p:cNvSpPr>
            <a:spLocks noGrp="1"/>
          </p:cNvSpPr>
          <p:nvPr>
            <p:ph idx="1"/>
          </p:nvPr>
        </p:nvSpPr>
        <p:spPr>
          <a:xfrm>
            <a:off x="732322" y="1382863"/>
            <a:ext cx="10515600" cy="4902434"/>
          </a:xfrm>
        </p:spPr>
        <p:txBody>
          <a:bodyPr>
            <a:normAutofit fontScale="85000" lnSpcReduction="20000"/>
          </a:bodyPr>
          <a:lstStyle/>
          <a:p>
            <a:r>
              <a:rPr lang="en-US" dirty="0">
                <a:solidFill>
                  <a:srgbClr val="C00000"/>
                </a:solidFill>
              </a:rPr>
              <a:t>Economic analysis </a:t>
            </a:r>
          </a:p>
          <a:p>
            <a:pPr lvl="1"/>
            <a:r>
              <a:rPr lang="en-US" i="1" dirty="0">
                <a:solidFill>
                  <a:srgbClr val="C00000"/>
                </a:solidFill>
              </a:rPr>
              <a:t>Theory/logic</a:t>
            </a:r>
          </a:p>
          <a:p>
            <a:pPr lvl="2"/>
            <a:r>
              <a:rPr lang="en-US" dirty="0"/>
              <a:t>How the conduct can affect competition</a:t>
            </a:r>
          </a:p>
          <a:p>
            <a:pPr lvl="2"/>
            <a:r>
              <a:rPr lang="en-US" dirty="0"/>
              <a:t>Necessary and sufficient conditions for benefits and harms</a:t>
            </a:r>
          </a:p>
          <a:p>
            <a:pPr lvl="1"/>
            <a:r>
              <a:rPr lang="en-US" i="1" dirty="0">
                <a:solidFill>
                  <a:srgbClr val="C00000"/>
                </a:solidFill>
              </a:rPr>
              <a:t>Empirical studies </a:t>
            </a:r>
            <a:r>
              <a:rPr lang="en-US" dirty="0"/>
              <a:t>of impact of conduct in specific markets and contexts</a:t>
            </a:r>
          </a:p>
          <a:p>
            <a:r>
              <a:rPr lang="en-US" dirty="0">
                <a:solidFill>
                  <a:srgbClr val="C00000"/>
                </a:solidFill>
              </a:rPr>
              <a:t>Judicial experience </a:t>
            </a:r>
          </a:p>
          <a:p>
            <a:pPr lvl="1"/>
            <a:r>
              <a:rPr lang="en-US" dirty="0"/>
              <a:t>But note may be biased by case-selection, which depends on the current legal standard </a:t>
            </a:r>
          </a:p>
          <a:p>
            <a:pPr lvl="2"/>
            <a:r>
              <a:rPr lang="en-US" dirty="0"/>
              <a:t>Example: If overtime parking were subject to fines of $10,000, then most overtime parking cases would involve conduct that was accidental or highly beneficial</a:t>
            </a:r>
          </a:p>
          <a:p>
            <a:pPr lvl="1"/>
            <a:r>
              <a:rPr lang="en-US" dirty="0"/>
              <a:t>Lessons from experience also can be subject to confirmation bias by court with strong ideology </a:t>
            </a:r>
          </a:p>
          <a:p>
            <a:pPr lvl="1"/>
            <a:r>
              <a:rPr lang="en-US" dirty="0"/>
              <a:t>Degree of confidence of ability and objectivity of courts</a:t>
            </a:r>
          </a:p>
          <a:p>
            <a:r>
              <a:rPr lang="en-US" dirty="0">
                <a:solidFill>
                  <a:srgbClr val="C00000"/>
                </a:solidFill>
              </a:rPr>
              <a:t>Ideology/Philosophy </a:t>
            </a:r>
          </a:p>
          <a:p>
            <a:pPr lvl="1"/>
            <a:r>
              <a:rPr lang="en-US" dirty="0"/>
              <a:t>Overarching belief in benefits of laissez-faire (or liberty interest)</a:t>
            </a:r>
          </a:p>
          <a:p>
            <a:pPr lvl="1"/>
            <a:r>
              <a:rPr lang="en-US" dirty="0"/>
              <a:t>Overarching suspicion of markets and market outcomes (e.g., income inequality; political power of large firms)</a:t>
            </a:r>
          </a:p>
          <a:p>
            <a:pPr lvl="1"/>
            <a:r>
              <a:rPr lang="en-US" dirty="0"/>
              <a:t>Economics can be used both as a justification and as a proxy for Ideological beliefs </a:t>
            </a:r>
          </a:p>
        </p:txBody>
      </p:sp>
      <p:sp>
        <p:nvSpPr>
          <p:cNvPr id="5" name="Slide Number Placeholder 4">
            <a:extLst>
              <a:ext uri="{FF2B5EF4-FFF2-40B4-BE49-F238E27FC236}">
                <a16:creationId xmlns:a16="http://schemas.microsoft.com/office/drawing/2014/main" id="{3DA02936-FCD7-4EE8-9393-DA74161F1868}"/>
              </a:ext>
            </a:extLst>
          </p:cNvPr>
          <p:cNvSpPr>
            <a:spLocks noGrp="1"/>
          </p:cNvSpPr>
          <p:nvPr>
            <p:ph type="sldNum" sz="quarter" idx="12"/>
          </p:nvPr>
        </p:nvSpPr>
        <p:spPr/>
        <p:txBody>
          <a:bodyPr/>
          <a:lstStyle/>
          <a:p>
            <a:fld id="{041AE103-95A6-49DF-8499-CE7ADA77459E}" type="slidenum">
              <a:rPr lang="en-US" smtClean="0"/>
              <a:t>57</a:t>
            </a:fld>
            <a:endParaRPr lang="en-US"/>
          </a:p>
        </p:txBody>
      </p:sp>
    </p:spTree>
    <p:extLst>
      <p:ext uri="{BB962C8B-B14F-4D97-AF65-F5344CB8AC3E}">
        <p14:creationId xmlns:p14="http://schemas.microsoft.com/office/powerpoint/2010/main" val="537757803"/>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Title 1"/>
          <p:cNvSpPr>
            <a:spLocks noGrp="1"/>
          </p:cNvSpPr>
          <p:nvPr>
            <p:ph type="title"/>
          </p:nvPr>
        </p:nvSpPr>
        <p:spPr/>
        <p:txBody>
          <a:bodyPr>
            <a:normAutofit/>
          </a:bodyPr>
          <a:lstStyle/>
          <a:p>
            <a:pPr eaLnBrk="1" hangingPunct="1"/>
            <a:r>
              <a:rPr lang="en-US" sz="3200" dirty="0">
                <a:cs typeface="Times New Roman" pitchFamily="18" charset="0"/>
              </a:rPr>
              <a:t>“Traditional” Triggers for Presumptions</a:t>
            </a:r>
          </a:p>
        </p:txBody>
      </p:sp>
      <p:sp>
        <p:nvSpPr>
          <p:cNvPr id="35843" name="Content Placeholder 2"/>
          <p:cNvSpPr>
            <a:spLocks noGrp="1"/>
          </p:cNvSpPr>
          <p:nvPr>
            <p:ph idx="1"/>
          </p:nvPr>
        </p:nvSpPr>
        <p:spPr/>
        <p:txBody>
          <a:bodyPr>
            <a:normAutofit/>
          </a:bodyPr>
          <a:lstStyle/>
          <a:p>
            <a:r>
              <a:rPr lang="en-US" sz="2400" dirty="0">
                <a:cs typeface="Times New Roman" pitchFamily="18" charset="0"/>
              </a:rPr>
              <a:t>Concerted vs. Unilateral Conduct</a:t>
            </a:r>
          </a:p>
          <a:p>
            <a:r>
              <a:rPr lang="en-US" sz="2400" dirty="0">
                <a:cs typeface="Times New Roman" pitchFamily="18" charset="0"/>
              </a:rPr>
              <a:t>Naked restraint vs. Integration of production</a:t>
            </a:r>
          </a:p>
          <a:p>
            <a:r>
              <a:rPr lang="en-US" sz="2400" dirty="0">
                <a:cs typeface="Times New Roman" pitchFamily="18" charset="0"/>
              </a:rPr>
              <a:t>Horizontal vs. Vertical Agreements</a:t>
            </a:r>
          </a:p>
          <a:p>
            <a:r>
              <a:rPr lang="en-US" sz="2400" dirty="0">
                <a:cs typeface="Times New Roman" pitchFamily="18" charset="0"/>
              </a:rPr>
              <a:t>Price vs. Non-price conduct </a:t>
            </a:r>
          </a:p>
          <a:p>
            <a:r>
              <a:rPr lang="en-US" sz="2400" dirty="0">
                <a:cs typeface="Times New Roman" pitchFamily="18" charset="0"/>
              </a:rPr>
              <a:t>Market Power or Not</a:t>
            </a:r>
          </a:p>
          <a:p>
            <a:r>
              <a:rPr lang="en-US" sz="2400" dirty="0">
                <a:cs typeface="Times New Roman" pitchFamily="18" charset="0"/>
              </a:rPr>
              <a:t>High vs Low market share of defendants </a:t>
            </a:r>
          </a:p>
          <a:p>
            <a:r>
              <a:rPr lang="en-US" sz="2400" dirty="0">
                <a:cs typeface="Times New Roman" pitchFamily="18" charset="0"/>
              </a:rPr>
              <a:t>Exclusive vs. Non-exclusive conduct</a:t>
            </a:r>
          </a:p>
          <a:p>
            <a:pPr eaLnBrk="1" hangingPunct="1">
              <a:buNone/>
            </a:pPr>
            <a:endParaRPr lang="en-US" dirty="0"/>
          </a:p>
        </p:txBody>
      </p:sp>
      <p:sp>
        <p:nvSpPr>
          <p:cNvPr id="2" name="Slide Number Placeholder 1">
            <a:extLst>
              <a:ext uri="{FF2B5EF4-FFF2-40B4-BE49-F238E27FC236}">
                <a16:creationId xmlns:a16="http://schemas.microsoft.com/office/drawing/2014/main" id="{AE500786-120C-4575-B9F4-F37942E4503B}"/>
              </a:ext>
            </a:extLst>
          </p:cNvPr>
          <p:cNvSpPr>
            <a:spLocks noGrp="1"/>
          </p:cNvSpPr>
          <p:nvPr>
            <p:ph type="sldNum" sz="quarter" idx="12"/>
          </p:nvPr>
        </p:nvSpPr>
        <p:spPr/>
        <p:txBody>
          <a:bodyPr/>
          <a:lstStyle/>
          <a:p>
            <a:fld id="{041AE103-95A6-49DF-8499-CE7ADA77459E}" type="slidenum">
              <a:rPr lang="en-US" smtClean="0"/>
              <a:t>58</a:t>
            </a:fld>
            <a:endParaRPr lang="en-US"/>
          </a:p>
        </p:txBody>
      </p:sp>
    </p:spTree>
    <p:extLst>
      <p:ext uri="{BB962C8B-B14F-4D97-AF65-F5344CB8AC3E}">
        <p14:creationId xmlns:p14="http://schemas.microsoft.com/office/powerpoint/2010/main" val="1005666884"/>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a:t>Chicago-School Market Presumptions</a:t>
            </a:r>
          </a:p>
        </p:txBody>
      </p:sp>
      <p:sp>
        <p:nvSpPr>
          <p:cNvPr id="3" name="Content Placeholder 2"/>
          <p:cNvSpPr>
            <a:spLocks noGrp="1"/>
          </p:cNvSpPr>
          <p:nvPr>
            <p:ph idx="1"/>
          </p:nvPr>
        </p:nvSpPr>
        <p:spPr>
          <a:xfrm>
            <a:off x="734505" y="1552247"/>
            <a:ext cx="10515600" cy="4351338"/>
          </a:xfrm>
        </p:spPr>
        <p:txBody>
          <a:bodyPr>
            <a:normAutofit fontScale="92500" lnSpcReduction="20000"/>
          </a:bodyPr>
          <a:lstStyle/>
          <a:p>
            <a:r>
              <a:rPr lang="en-US" sz="2400" dirty="0"/>
              <a:t>Markets rapidly self-correct </a:t>
            </a:r>
          </a:p>
          <a:p>
            <a:pPr lvl="1"/>
            <a:r>
              <a:rPr lang="en-US" sz="2000" dirty="0"/>
              <a:t>Entry</a:t>
            </a:r>
          </a:p>
          <a:p>
            <a:pPr lvl="1"/>
            <a:r>
              <a:rPr lang="en-US" sz="2000" dirty="0"/>
              <a:t>Oligopolies compete rather than collude</a:t>
            </a:r>
          </a:p>
          <a:p>
            <a:pPr lvl="1"/>
            <a:r>
              <a:rPr lang="en-US" sz="2000" dirty="0"/>
              <a:t>Cartels are unstable</a:t>
            </a:r>
          </a:p>
          <a:p>
            <a:r>
              <a:rPr lang="en-US" sz="2400" dirty="0"/>
              <a:t>Markets perform well because monopolists have high incentives to innovate</a:t>
            </a:r>
          </a:p>
          <a:p>
            <a:r>
              <a:rPr lang="en-US" sz="2400" dirty="0"/>
              <a:t>Less efficient competitors do not contribute to efficient market performance </a:t>
            </a:r>
          </a:p>
          <a:p>
            <a:r>
              <a:rPr lang="en-US" sz="2400" dirty="0"/>
              <a:t>Conduct prevalent in competitive markets cannot harm competition when used by a dominant firm</a:t>
            </a:r>
          </a:p>
          <a:p>
            <a:r>
              <a:rPr lang="en-US" sz="2400" dirty="0"/>
              <a:t>Vertical mergers and exclusives cannot cause harm because there is a single monopoly profit </a:t>
            </a:r>
            <a:r>
              <a:rPr lang="en-US" sz="2400" i="1" dirty="0"/>
              <a:t>(discussed in Part III)</a:t>
            </a:r>
          </a:p>
          <a:p>
            <a:pPr marL="0" indent="0">
              <a:buNone/>
            </a:pPr>
            <a:endParaRPr lang="en-US" sz="2400" dirty="0"/>
          </a:p>
          <a:p>
            <a:pPr marL="0" indent="0">
              <a:buNone/>
            </a:pPr>
            <a:endParaRPr lang="en-US" sz="1800" i="1" dirty="0"/>
          </a:p>
          <a:p>
            <a:pPr marL="0" indent="0">
              <a:buNone/>
            </a:pPr>
            <a:r>
              <a:rPr lang="en-US" sz="1800" i="1" dirty="0"/>
              <a:t>Source: </a:t>
            </a:r>
            <a:r>
              <a:rPr lang="en-US" sz="1800" dirty="0"/>
              <a:t>J. Baker</a:t>
            </a:r>
            <a:r>
              <a:rPr lang="en-US" sz="1800" i="1" dirty="0"/>
              <a:t>, Taking the Errors Out of Error Cost Analysis; See also </a:t>
            </a:r>
            <a:r>
              <a:rPr lang="en-US" sz="1800" i="1"/>
              <a:t>Casebook 68-78.</a:t>
            </a:r>
            <a:endParaRPr lang="en-US" sz="2400" i="1" dirty="0"/>
          </a:p>
          <a:p>
            <a:endParaRPr lang="en-US" sz="2400" dirty="0"/>
          </a:p>
        </p:txBody>
      </p:sp>
      <p:sp>
        <p:nvSpPr>
          <p:cNvPr id="5" name="Slide Number Placeholder 4">
            <a:extLst>
              <a:ext uri="{FF2B5EF4-FFF2-40B4-BE49-F238E27FC236}">
                <a16:creationId xmlns:a16="http://schemas.microsoft.com/office/drawing/2014/main" id="{A861D1BD-5AB0-44C8-995B-08B08E67C8A2}"/>
              </a:ext>
            </a:extLst>
          </p:cNvPr>
          <p:cNvSpPr>
            <a:spLocks noGrp="1"/>
          </p:cNvSpPr>
          <p:nvPr>
            <p:ph type="sldNum" sz="quarter" idx="12"/>
          </p:nvPr>
        </p:nvSpPr>
        <p:spPr/>
        <p:txBody>
          <a:bodyPr/>
          <a:lstStyle/>
          <a:p>
            <a:fld id="{041AE103-95A6-49DF-8499-CE7ADA77459E}" type="slidenum">
              <a:rPr lang="en-US" smtClean="0"/>
              <a:t>59</a:t>
            </a:fld>
            <a:endParaRPr lang="en-US"/>
          </a:p>
        </p:txBody>
      </p:sp>
    </p:spTree>
    <p:extLst>
      <p:ext uri="{BB962C8B-B14F-4D97-AF65-F5344CB8AC3E}">
        <p14:creationId xmlns:p14="http://schemas.microsoft.com/office/powerpoint/2010/main" val="18590767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3260" y="136525"/>
            <a:ext cx="9708334" cy="992660"/>
          </a:xfrm>
        </p:spPr>
        <p:txBody>
          <a:bodyPr>
            <a:noAutofit/>
          </a:bodyPr>
          <a:lstStyle/>
          <a:p>
            <a:r>
              <a:rPr lang="en-US" sz="3200" dirty="0"/>
              <a:t>Shifting the Burden to the Defendant</a:t>
            </a:r>
          </a:p>
        </p:txBody>
      </p:sp>
      <p:sp>
        <p:nvSpPr>
          <p:cNvPr id="6" name="Content Placeholder 5"/>
          <p:cNvSpPr>
            <a:spLocks noGrp="1"/>
          </p:cNvSpPr>
          <p:nvPr>
            <p:ph idx="1"/>
          </p:nvPr>
        </p:nvSpPr>
        <p:spPr>
          <a:xfrm>
            <a:off x="838200" y="1037690"/>
            <a:ext cx="10373194" cy="5599415"/>
          </a:xfrm>
        </p:spPr>
        <p:txBody>
          <a:bodyPr>
            <a:normAutofit fontScale="92500" lnSpcReduction="10000"/>
          </a:bodyPr>
          <a:lstStyle/>
          <a:p>
            <a:pPr>
              <a:lnSpc>
                <a:spcPct val="110000"/>
              </a:lnSpc>
            </a:pPr>
            <a:r>
              <a:rPr lang="en-US" sz="2400" b="1" u="sng" dirty="0"/>
              <a:t>Three Ways </a:t>
            </a:r>
            <a:r>
              <a:rPr lang="en-US" sz="2400" dirty="0"/>
              <a:t>to Shift the Burden to Defendant When There are Plausible, Cognizable Efficiencies</a:t>
            </a:r>
            <a:r>
              <a:rPr lang="en-US" sz="2400" dirty="0">
                <a:solidFill>
                  <a:schemeClr val="accent1"/>
                </a:solidFill>
              </a:rPr>
              <a:t>* </a:t>
            </a:r>
            <a:r>
              <a:rPr lang="en-US" sz="2400" b="1" i="1" dirty="0">
                <a:solidFill>
                  <a:schemeClr val="accent1"/>
                </a:solidFill>
              </a:rPr>
              <a:t>(i.e., when per se analysis does not apply)</a:t>
            </a:r>
          </a:p>
          <a:p>
            <a:pPr lvl="1">
              <a:lnSpc>
                <a:spcPct val="110000"/>
              </a:lnSpc>
            </a:pPr>
            <a:r>
              <a:rPr lang="en-US" sz="2000" b="1" i="1" dirty="0">
                <a:solidFill>
                  <a:srgbClr val="C00000"/>
                </a:solidFill>
              </a:rPr>
              <a:t>Rebuttable presumption of harm </a:t>
            </a:r>
            <a:r>
              <a:rPr lang="en-US" sz="2000" dirty="0"/>
              <a:t>(</a:t>
            </a:r>
            <a:r>
              <a:rPr lang="en-US" sz="2000" i="1" dirty="0"/>
              <a:t>NCAA; Polygram</a:t>
            </a:r>
            <a:r>
              <a:rPr lang="en-US" sz="2000" dirty="0"/>
              <a:t>)</a:t>
            </a:r>
          </a:p>
          <a:p>
            <a:pPr lvl="2">
              <a:lnSpc>
                <a:spcPct val="110000"/>
              </a:lnSpc>
            </a:pPr>
            <a:r>
              <a:rPr lang="en-US" sz="1800" dirty="0"/>
              <a:t>Category of Conduct + Economic Reasoning + Experience</a:t>
            </a:r>
          </a:p>
          <a:p>
            <a:pPr lvl="1">
              <a:lnSpc>
                <a:spcPct val="110000"/>
              </a:lnSpc>
            </a:pPr>
            <a:r>
              <a:rPr lang="en-US" sz="2000" b="1" i="1" dirty="0">
                <a:solidFill>
                  <a:srgbClr val="C00000"/>
                </a:solidFill>
              </a:rPr>
              <a:t>Direct evidence of likely or actual harm </a:t>
            </a:r>
            <a:r>
              <a:rPr lang="en-US" sz="2000" dirty="0"/>
              <a:t>(</a:t>
            </a:r>
            <a:r>
              <a:rPr lang="en-US" sz="2000" i="1" dirty="0"/>
              <a:t>NCAA</a:t>
            </a:r>
            <a:r>
              <a:rPr lang="en-US" sz="2000" dirty="0"/>
              <a:t>; </a:t>
            </a:r>
            <a:r>
              <a:rPr lang="en-US" sz="2000" i="1" dirty="0" err="1"/>
              <a:t>IFD</a:t>
            </a:r>
            <a:r>
              <a:rPr lang="en-US" sz="2000" i="1" dirty="0"/>
              <a:t>; </a:t>
            </a:r>
            <a:r>
              <a:rPr lang="en-US" sz="2000" i="1" dirty="0" err="1"/>
              <a:t>CDA</a:t>
            </a:r>
            <a:r>
              <a:rPr lang="en-US" sz="2000" dirty="0"/>
              <a:t>)</a:t>
            </a:r>
          </a:p>
          <a:p>
            <a:pPr lvl="2">
              <a:lnSpc>
                <a:spcPct val="110000"/>
              </a:lnSpc>
            </a:pPr>
            <a:r>
              <a:rPr lang="en-US" sz="1800" dirty="0"/>
              <a:t>Interference with competitive process; Higher prices; lower output</a:t>
            </a:r>
          </a:p>
          <a:p>
            <a:pPr lvl="1">
              <a:lnSpc>
                <a:spcPct val="110000"/>
              </a:lnSpc>
            </a:pPr>
            <a:r>
              <a:rPr lang="en-US" sz="2000" b="1" i="1" dirty="0">
                <a:solidFill>
                  <a:srgbClr val="C00000"/>
                </a:solidFill>
              </a:rPr>
              <a:t>Circumstantial evidence of likely harm </a:t>
            </a:r>
            <a:r>
              <a:rPr lang="en-US" sz="2000" b="1" i="1" dirty="0"/>
              <a:t>(</a:t>
            </a:r>
            <a:r>
              <a:rPr lang="en-US" sz="2000" i="1" dirty="0" err="1"/>
              <a:t>RealComp</a:t>
            </a:r>
            <a:r>
              <a:rPr lang="en-US" sz="2000" i="1" dirty="0"/>
              <a:t> II</a:t>
            </a:r>
            <a:r>
              <a:rPr lang="en-US" sz="2000" dirty="0"/>
              <a:t>)</a:t>
            </a:r>
          </a:p>
          <a:p>
            <a:pPr lvl="2">
              <a:lnSpc>
                <a:spcPct val="110000"/>
              </a:lnSpc>
            </a:pPr>
            <a:r>
              <a:rPr lang="en-US" sz="1800" dirty="0"/>
              <a:t>Infer market power from “high” market share; then infer probable harm from market power + conduct</a:t>
            </a:r>
            <a:br>
              <a:rPr lang="en-US" sz="1800" dirty="0"/>
            </a:br>
            <a:endParaRPr lang="en-US" sz="1800" dirty="0"/>
          </a:p>
          <a:p>
            <a:pPr>
              <a:lnSpc>
                <a:spcPct val="110000"/>
              </a:lnSpc>
            </a:pPr>
            <a:r>
              <a:rPr lang="en-US" sz="2400" b="1" u="sng" dirty="0"/>
              <a:t>Sliding Scale</a:t>
            </a:r>
            <a:r>
              <a:rPr lang="en-US" sz="2400" b="1" dirty="0"/>
              <a:t>: </a:t>
            </a:r>
            <a:r>
              <a:rPr lang="en-US" sz="2400" dirty="0"/>
              <a:t>The Defendant’s Rebuttal Burden Will Depend on the Strength of the Evidence and Presumption</a:t>
            </a:r>
            <a:br>
              <a:rPr lang="en-US" sz="2400" dirty="0"/>
            </a:br>
            <a:endParaRPr lang="en-US" sz="2400" dirty="0"/>
          </a:p>
          <a:p>
            <a:pPr marL="0" indent="0">
              <a:lnSpc>
                <a:spcPct val="110000"/>
              </a:lnSpc>
              <a:buNone/>
            </a:pPr>
            <a:r>
              <a:rPr lang="en-US" sz="2400" i="1" dirty="0">
                <a:solidFill>
                  <a:schemeClr val="accent1"/>
                </a:solidFill>
              </a:rPr>
              <a:t>*</a:t>
            </a:r>
            <a:r>
              <a:rPr lang="en-US" sz="2400" i="1" u="sng" dirty="0">
                <a:solidFill>
                  <a:srgbClr val="0070C0"/>
                </a:solidFill>
              </a:rPr>
              <a:t>When is Conduct NOT condemned on per se analysis</a:t>
            </a:r>
            <a:r>
              <a:rPr lang="en-US" sz="2400" i="1" dirty="0">
                <a:solidFill>
                  <a:srgbClr val="0070C0"/>
                </a:solidFill>
              </a:rPr>
              <a:t>?  </a:t>
            </a:r>
          </a:p>
          <a:p>
            <a:pPr lvl="1">
              <a:lnSpc>
                <a:spcPct val="110000"/>
              </a:lnSpc>
            </a:pPr>
            <a:r>
              <a:rPr lang="en-US" sz="2000" dirty="0"/>
              <a:t>Escape when there is some “plausible” and “cognizable” efficiency justification</a:t>
            </a:r>
          </a:p>
          <a:p>
            <a:pPr lvl="1">
              <a:lnSpc>
                <a:spcPct val="110000"/>
              </a:lnSpc>
            </a:pPr>
            <a:r>
              <a:rPr lang="en-US" sz="2000" b="1" dirty="0">
                <a:solidFill>
                  <a:srgbClr val="C00000"/>
                </a:solidFill>
              </a:rPr>
              <a:t>“Plausible” and “cognizable” = worth considering</a:t>
            </a:r>
          </a:p>
        </p:txBody>
      </p:sp>
      <p:sp>
        <p:nvSpPr>
          <p:cNvPr id="3" name="Slide Number Placeholder 2">
            <a:extLst>
              <a:ext uri="{FF2B5EF4-FFF2-40B4-BE49-F238E27FC236}">
                <a16:creationId xmlns:a16="http://schemas.microsoft.com/office/drawing/2014/main" id="{4A438CE6-4766-4453-854E-5B10E60C0D39}"/>
              </a:ext>
            </a:extLst>
          </p:cNvPr>
          <p:cNvSpPr>
            <a:spLocks noGrp="1"/>
          </p:cNvSpPr>
          <p:nvPr>
            <p:ph type="sldNum" sz="quarter" idx="12"/>
          </p:nvPr>
        </p:nvSpPr>
        <p:spPr/>
        <p:txBody>
          <a:bodyPr/>
          <a:lstStyle/>
          <a:p>
            <a:fld id="{041AE103-95A6-49DF-8499-CE7ADA77459E}" type="slidenum">
              <a:rPr lang="en-US" smtClean="0"/>
              <a:t>6</a:t>
            </a:fld>
            <a:endParaRPr lang="en-US"/>
          </a:p>
        </p:txBody>
      </p:sp>
    </p:spTree>
    <p:extLst>
      <p:ext uri="{BB962C8B-B14F-4D97-AF65-F5344CB8AC3E}">
        <p14:creationId xmlns:p14="http://schemas.microsoft.com/office/powerpoint/2010/main" val="75336850"/>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199" y="533400"/>
            <a:ext cx="10002625" cy="990600"/>
          </a:xfrm>
        </p:spPr>
        <p:txBody>
          <a:bodyPr>
            <a:normAutofit/>
          </a:bodyPr>
          <a:lstStyle/>
          <a:p>
            <a:r>
              <a:rPr lang="en-US" sz="3200" dirty="0"/>
              <a:t>Chicago-School Institutional Presumptions</a:t>
            </a:r>
          </a:p>
        </p:txBody>
      </p:sp>
      <p:sp>
        <p:nvSpPr>
          <p:cNvPr id="3" name="Content Placeholder 2"/>
          <p:cNvSpPr>
            <a:spLocks noGrp="1"/>
          </p:cNvSpPr>
          <p:nvPr>
            <p:ph idx="1"/>
          </p:nvPr>
        </p:nvSpPr>
        <p:spPr/>
        <p:txBody>
          <a:bodyPr>
            <a:normAutofit/>
          </a:bodyPr>
          <a:lstStyle/>
          <a:p>
            <a:r>
              <a:rPr lang="en-US" sz="2400" dirty="0"/>
              <a:t>Courts cannot distinguish anticompetitive from procompetitive exclusionary conduct</a:t>
            </a:r>
          </a:p>
          <a:p>
            <a:r>
              <a:rPr lang="en-US" sz="2400" dirty="0"/>
              <a:t>Courts are biased against dominant firms</a:t>
            </a:r>
          </a:p>
          <a:p>
            <a:r>
              <a:rPr lang="en-US" sz="2400" dirty="0"/>
              <a:t>Courts are backward-looking; biased against new forms of business organization and business practices</a:t>
            </a:r>
          </a:p>
          <a:p>
            <a:r>
              <a:rPr lang="en-US" sz="2400" dirty="0"/>
              <a:t>Antitrust is manipulated by complaining competitors attempting to reduce competition</a:t>
            </a:r>
          </a:p>
          <a:p>
            <a:r>
              <a:rPr lang="en-US" sz="2400" dirty="0"/>
              <a:t>Erroneous judicial precedents are more durable than market power</a:t>
            </a:r>
          </a:p>
          <a:p>
            <a:endParaRPr lang="en-US" sz="2400" dirty="0"/>
          </a:p>
        </p:txBody>
      </p:sp>
      <p:sp>
        <p:nvSpPr>
          <p:cNvPr id="5" name="Slide Number Placeholder 4">
            <a:extLst>
              <a:ext uri="{FF2B5EF4-FFF2-40B4-BE49-F238E27FC236}">
                <a16:creationId xmlns:a16="http://schemas.microsoft.com/office/drawing/2014/main" id="{04B2DDBB-F637-422C-B6D3-B9A984BF5EDD}"/>
              </a:ext>
            </a:extLst>
          </p:cNvPr>
          <p:cNvSpPr>
            <a:spLocks noGrp="1"/>
          </p:cNvSpPr>
          <p:nvPr>
            <p:ph type="sldNum" sz="quarter" idx="12"/>
          </p:nvPr>
        </p:nvSpPr>
        <p:spPr/>
        <p:txBody>
          <a:bodyPr/>
          <a:lstStyle/>
          <a:p>
            <a:fld id="{041AE103-95A6-49DF-8499-CE7ADA77459E}" type="slidenum">
              <a:rPr lang="en-US" smtClean="0"/>
              <a:t>60</a:t>
            </a:fld>
            <a:endParaRPr lang="en-US"/>
          </a:p>
        </p:txBody>
      </p:sp>
    </p:spTree>
    <p:extLst>
      <p:ext uri="{BB962C8B-B14F-4D97-AF65-F5344CB8AC3E}">
        <p14:creationId xmlns:p14="http://schemas.microsoft.com/office/powerpoint/2010/main" val="282878506"/>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09D2D8-684E-4CC0-852D-5B6C56272F6A}"/>
              </a:ext>
            </a:extLst>
          </p:cNvPr>
          <p:cNvSpPr>
            <a:spLocks noGrp="1"/>
          </p:cNvSpPr>
          <p:nvPr>
            <p:ph type="title"/>
          </p:nvPr>
        </p:nvSpPr>
        <p:spPr>
          <a:xfrm>
            <a:off x="320511" y="365125"/>
            <a:ext cx="11033289" cy="1325563"/>
          </a:xfrm>
        </p:spPr>
        <p:txBody>
          <a:bodyPr/>
          <a:lstStyle/>
          <a:p>
            <a:r>
              <a:rPr lang="en-US" i="1" dirty="0"/>
              <a:t>Alston’s Music: </a:t>
            </a:r>
            <a:r>
              <a:rPr lang="en-US" dirty="0"/>
              <a:t>Its </a:t>
            </a:r>
            <a:r>
              <a:rPr lang="en-US"/>
              <a:t>Non-Interventionist Presumptions</a:t>
            </a:r>
            <a:endParaRPr lang="en-US" dirty="0"/>
          </a:p>
        </p:txBody>
      </p:sp>
      <p:sp>
        <p:nvSpPr>
          <p:cNvPr id="3" name="Content Placeholder 2">
            <a:extLst>
              <a:ext uri="{FF2B5EF4-FFF2-40B4-BE49-F238E27FC236}">
                <a16:creationId xmlns:a16="http://schemas.microsoft.com/office/drawing/2014/main" id="{42B8235F-77CE-4C07-B1A5-E22A06D8C0CF}"/>
              </a:ext>
            </a:extLst>
          </p:cNvPr>
          <p:cNvSpPr>
            <a:spLocks noGrp="1"/>
          </p:cNvSpPr>
          <p:nvPr>
            <p:ph idx="1"/>
          </p:nvPr>
        </p:nvSpPr>
        <p:spPr/>
        <p:txBody>
          <a:bodyPr>
            <a:normAutofit fontScale="85000" lnSpcReduction="20000"/>
          </a:bodyPr>
          <a:lstStyle/>
          <a:p>
            <a:r>
              <a:rPr lang="en-US" dirty="0"/>
              <a:t>[E]</a:t>
            </a:r>
            <a:r>
              <a:rPr lang="en-US" dirty="0" err="1"/>
              <a:t>ven</a:t>
            </a:r>
            <a:r>
              <a:rPr lang="en-US" dirty="0"/>
              <a:t> “[u]</a:t>
            </a:r>
            <a:r>
              <a:rPr lang="en-US" dirty="0" err="1"/>
              <a:t>nder</a:t>
            </a:r>
            <a:r>
              <a:rPr lang="en-US" dirty="0"/>
              <a:t> the best of circumstances,” applying the antitrust laws “‘can be difficult’”—and mistaken condemnations of legitimate business arrangements “‘are especially costly, because they chill the very’ ” procompetitive conduct “‘the antitrust laws are designed to protect.’” (citing </a:t>
            </a:r>
            <a:r>
              <a:rPr lang="en-US" i="1" dirty="0" err="1"/>
              <a:t>Trinko</a:t>
            </a:r>
            <a:r>
              <a:rPr lang="en-US" i="1" dirty="0"/>
              <a:t> </a:t>
            </a:r>
            <a:r>
              <a:rPr lang="en-US" dirty="0"/>
              <a:t>(2004)). </a:t>
            </a:r>
          </a:p>
          <a:p>
            <a:r>
              <a:rPr lang="en-US" dirty="0"/>
              <a:t>“[I]t can take “economists years, sometimes decades, to understand why certain business practices work [and] determine whether they work because of increased efficiency or exclusion.” [quoting F. Easterbrook, </a:t>
            </a:r>
            <a:r>
              <a:rPr lang="en-US" i="1" dirty="0"/>
              <a:t>The Limits of Antitrust</a:t>
            </a:r>
            <a:r>
              <a:rPr lang="en-US" dirty="0"/>
              <a:t>]</a:t>
            </a:r>
          </a:p>
          <a:p>
            <a:r>
              <a:rPr lang="en-US" dirty="0"/>
              <a:t>“Antitrust courts must give wide berth to business judgments before finding liability.”</a:t>
            </a:r>
          </a:p>
          <a:p>
            <a:r>
              <a:rPr lang="en-US" dirty="0"/>
              <a:t>“Judges must remain aware that markets are often more effective than the heavy hand of judicial power when it comes to enhancing consumer welfare.”</a:t>
            </a:r>
          </a:p>
          <a:p>
            <a:r>
              <a:rPr lang="en-US" dirty="0"/>
              <a:t>“Judges must be sensitive to the possibility that the “continuing supervision of a highly detailed decree” could wind up impairing rather than enhancing competition.” (citing </a:t>
            </a:r>
            <a:r>
              <a:rPr lang="en-US" i="1" dirty="0" err="1"/>
              <a:t>Trinko</a:t>
            </a:r>
            <a:r>
              <a:rPr lang="en-US" i="1" dirty="0"/>
              <a:t>).</a:t>
            </a:r>
          </a:p>
          <a:p>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EEC61D2D-15A8-47A1-8E58-24595E1EE9F5}"/>
              </a:ext>
            </a:extLst>
          </p:cNvPr>
          <p:cNvSpPr>
            <a:spLocks noGrp="1"/>
          </p:cNvSpPr>
          <p:nvPr>
            <p:ph type="sldNum" sz="quarter" idx="12"/>
          </p:nvPr>
        </p:nvSpPr>
        <p:spPr/>
        <p:txBody>
          <a:bodyPr/>
          <a:lstStyle/>
          <a:p>
            <a:fld id="{041AE103-95A6-49DF-8499-CE7ADA77459E}" type="slidenum">
              <a:rPr lang="en-US" smtClean="0"/>
              <a:t>61</a:t>
            </a:fld>
            <a:endParaRPr lang="en-US"/>
          </a:p>
        </p:txBody>
      </p:sp>
    </p:spTree>
    <p:extLst>
      <p:ext uri="{BB962C8B-B14F-4D97-AF65-F5344CB8AC3E}">
        <p14:creationId xmlns:p14="http://schemas.microsoft.com/office/powerpoint/2010/main" val="3817384042"/>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C9CADD-D48B-4AC9-AD1C-0B3140C0B471}"/>
              </a:ext>
            </a:extLst>
          </p:cNvPr>
          <p:cNvSpPr>
            <a:spLocks noGrp="1"/>
          </p:cNvSpPr>
          <p:nvPr>
            <p:ph type="title"/>
          </p:nvPr>
        </p:nvSpPr>
        <p:spPr>
          <a:xfrm>
            <a:off x="1061936" y="261346"/>
            <a:ext cx="10515600" cy="1325563"/>
          </a:xfrm>
        </p:spPr>
        <p:txBody>
          <a:bodyPr>
            <a:normAutofit/>
          </a:bodyPr>
          <a:lstStyle/>
          <a:p>
            <a:r>
              <a:rPr lang="en-US" sz="3200" dirty="0"/>
              <a:t>Chicago-School: Ideology vs Economics </a:t>
            </a:r>
          </a:p>
        </p:txBody>
      </p:sp>
      <p:sp>
        <p:nvSpPr>
          <p:cNvPr id="3" name="Content Placeholder 2">
            <a:extLst>
              <a:ext uri="{FF2B5EF4-FFF2-40B4-BE49-F238E27FC236}">
                <a16:creationId xmlns:a16="http://schemas.microsoft.com/office/drawing/2014/main" id="{01994858-3A89-42C3-8BB8-1801D425EED2}"/>
              </a:ext>
            </a:extLst>
          </p:cNvPr>
          <p:cNvSpPr>
            <a:spLocks noGrp="1"/>
          </p:cNvSpPr>
          <p:nvPr>
            <p:ph idx="1"/>
          </p:nvPr>
        </p:nvSpPr>
        <p:spPr>
          <a:xfrm>
            <a:off x="838200" y="1594619"/>
            <a:ext cx="10515600" cy="4709928"/>
          </a:xfrm>
        </p:spPr>
        <p:txBody>
          <a:bodyPr>
            <a:normAutofit fontScale="77500" lnSpcReduction="20000"/>
          </a:bodyPr>
          <a:lstStyle/>
          <a:p>
            <a:pPr marL="0" indent="0">
              <a:buNone/>
            </a:pPr>
            <a:r>
              <a:rPr lang="en-US" dirty="0"/>
              <a:t>	</a:t>
            </a:r>
            <a:r>
              <a:rPr lang="en-US" sz="3600" u="sng" dirty="0">
                <a:solidFill>
                  <a:srgbClr val="C00000"/>
                </a:solidFill>
              </a:rPr>
              <a:t>Prof George Priest’s Insider’s Summary of the Chicago-School</a:t>
            </a:r>
          </a:p>
          <a:p>
            <a:pPr marL="0" indent="0">
              <a:buNone/>
            </a:pPr>
            <a:endParaRPr lang="en-US" dirty="0"/>
          </a:p>
          <a:p>
            <a:r>
              <a:rPr lang="en-US" sz="2600" dirty="0"/>
              <a:t>[The law and economics movement at University of Chicago] “derived from what might be called a deeply held belief system that political interference in market activities interfered with freedom and reduced societal welfare.”</a:t>
            </a:r>
          </a:p>
          <a:p>
            <a:r>
              <a:rPr lang="en-US" sz="2600" dirty="0"/>
              <a:t>[The goal of the antitrust program was partially to advance the science but], “more centrally, it was to ridicule the grounds upon which courts interfered with the marketplace.” </a:t>
            </a:r>
          </a:p>
          <a:p>
            <a:r>
              <a:rPr lang="en-US" sz="2600" dirty="0">
                <a:solidFill>
                  <a:srgbClr val="C00000"/>
                </a:solidFill>
              </a:rPr>
              <a:t>“[T]he political or ideological dimension of the Coase Theorem is often ignored.” “Coase’s ambition was to deflate arguments for more intrusive government, </a:t>
            </a:r>
            <a:r>
              <a:rPr lang="en-US" sz="2600" dirty="0"/>
              <a:t>not—as it happened—to revolutionize our understanding of the operation of the legal system.”</a:t>
            </a:r>
          </a:p>
          <a:p>
            <a:r>
              <a:rPr lang="en-US" dirty="0"/>
              <a:t>Sources: </a:t>
            </a:r>
          </a:p>
          <a:p>
            <a:pPr lvl="1"/>
            <a:r>
              <a:rPr lang="en-US" dirty="0"/>
              <a:t>George L. Priest, </a:t>
            </a:r>
            <a:r>
              <a:rPr lang="en-US" i="1" dirty="0"/>
              <a:t>The Limits of Antitrust and the Chicago School Tradition</a:t>
            </a:r>
            <a:r>
              <a:rPr lang="en-US" dirty="0"/>
              <a:t>, 6 J. COMPETITION L. &amp; ECON. 1  (2010). </a:t>
            </a:r>
          </a:p>
          <a:p>
            <a:pPr lvl="1"/>
            <a:r>
              <a:rPr lang="en-US" i="1" dirty="0"/>
              <a:t>See </a:t>
            </a:r>
            <a:r>
              <a:rPr lang="en-US" dirty="0"/>
              <a:t>also, Steven C. Salop, </a:t>
            </a:r>
            <a:r>
              <a:rPr lang="en-US" i="1" dirty="0"/>
              <a:t>What Consensus? Why Ideology and Elections Still Matter to Antitrust</a:t>
            </a:r>
            <a:r>
              <a:rPr lang="en-US" dirty="0"/>
              <a:t>, 79 ANTITRUST L.J. 601 (2014)</a:t>
            </a:r>
          </a:p>
          <a:p>
            <a:endParaRPr lang="en-US" dirty="0"/>
          </a:p>
        </p:txBody>
      </p:sp>
      <p:sp>
        <p:nvSpPr>
          <p:cNvPr id="5" name="TextBox 4">
            <a:extLst>
              <a:ext uri="{FF2B5EF4-FFF2-40B4-BE49-F238E27FC236}">
                <a16:creationId xmlns:a16="http://schemas.microsoft.com/office/drawing/2014/main" id="{54B720E7-32D2-4B47-93CC-AC0BF256DA16}"/>
              </a:ext>
            </a:extLst>
          </p:cNvPr>
          <p:cNvSpPr txBox="1"/>
          <p:nvPr/>
        </p:nvSpPr>
        <p:spPr>
          <a:xfrm>
            <a:off x="9273819" y="85154"/>
            <a:ext cx="2303717" cy="646331"/>
          </a:xfrm>
          <a:prstGeom prst="rect">
            <a:avLst/>
          </a:prstGeom>
          <a:noFill/>
          <a:ln w="38100">
            <a:solidFill>
              <a:srgbClr val="0070C0"/>
            </a:solidFill>
          </a:ln>
        </p:spPr>
        <p:txBody>
          <a:bodyPr wrap="square" rtlCol="0">
            <a:spAutoFit/>
          </a:bodyPr>
          <a:lstStyle/>
          <a:p>
            <a:r>
              <a:rPr lang="en-US" b="1" i="1" dirty="0">
                <a:solidFill>
                  <a:schemeClr val="accent1"/>
                </a:solidFill>
              </a:rPr>
              <a:t>Based on his early experience at Chicago</a:t>
            </a:r>
          </a:p>
        </p:txBody>
      </p:sp>
      <p:cxnSp>
        <p:nvCxnSpPr>
          <p:cNvPr id="7" name="Straight Arrow Connector 6"/>
          <p:cNvCxnSpPr>
            <a:cxnSpLocks/>
          </p:cNvCxnSpPr>
          <p:nvPr/>
        </p:nvCxnSpPr>
        <p:spPr>
          <a:xfrm flipH="1">
            <a:off x="6799634" y="657546"/>
            <a:ext cx="2159431" cy="88527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sp>
        <p:nvSpPr>
          <p:cNvPr id="6" name="Slide Number Placeholder 5">
            <a:extLst>
              <a:ext uri="{FF2B5EF4-FFF2-40B4-BE49-F238E27FC236}">
                <a16:creationId xmlns:a16="http://schemas.microsoft.com/office/drawing/2014/main" id="{ECDE8FFB-1814-46E1-91D6-1181FA875D0F}"/>
              </a:ext>
            </a:extLst>
          </p:cNvPr>
          <p:cNvSpPr>
            <a:spLocks noGrp="1"/>
          </p:cNvSpPr>
          <p:nvPr>
            <p:ph type="sldNum" sz="quarter" idx="12"/>
          </p:nvPr>
        </p:nvSpPr>
        <p:spPr/>
        <p:txBody>
          <a:bodyPr/>
          <a:lstStyle/>
          <a:p>
            <a:fld id="{041AE103-95A6-49DF-8499-CE7ADA77459E}" type="slidenum">
              <a:rPr lang="en-US" smtClean="0"/>
              <a:t>62</a:t>
            </a:fld>
            <a:endParaRPr lang="en-US"/>
          </a:p>
        </p:txBody>
      </p:sp>
    </p:spTree>
    <p:extLst>
      <p:ext uri="{BB962C8B-B14F-4D97-AF65-F5344CB8AC3E}">
        <p14:creationId xmlns:p14="http://schemas.microsoft.com/office/powerpoint/2010/main" val="95035349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D08752-C807-43E4-BC0C-F3E21EF9D7AF}"/>
              </a:ext>
            </a:extLst>
          </p:cNvPr>
          <p:cNvSpPr>
            <a:spLocks noGrp="1"/>
          </p:cNvSpPr>
          <p:nvPr>
            <p:ph type="title"/>
          </p:nvPr>
        </p:nvSpPr>
        <p:spPr/>
        <p:txBody>
          <a:bodyPr>
            <a:normAutofit/>
          </a:bodyPr>
          <a:lstStyle/>
          <a:p>
            <a:pPr algn="ctr"/>
            <a:r>
              <a:rPr lang="en-US" sz="3200" dirty="0"/>
              <a:t>NCAA and the “Quick Look”</a:t>
            </a:r>
          </a:p>
        </p:txBody>
      </p:sp>
      <p:sp>
        <p:nvSpPr>
          <p:cNvPr id="3" name="Text Placeholder 2">
            <a:extLst>
              <a:ext uri="{FF2B5EF4-FFF2-40B4-BE49-F238E27FC236}">
                <a16:creationId xmlns:a16="http://schemas.microsoft.com/office/drawing/2014/main" id="{9BFB56BF-41DA-4616-B7D4-4C4D9116CB0F}"/>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87758569-915D-46C7-A1E3-25055AB1EA09}"/>
              </a:ext>
            </a:extLst>
          </p:cNvPr>
          <p:cNvSpPr>
            <a:spLocks noGrp="1"/>
          </p:cNvSpPr>
          <p:nvPr>
            <p:ph type="sldNum" sz="quarter" idx="12"/>
          </p:nvPr>
        </p:nvSpPr>
        <p:spPr/>
        <p:txBody>
          <a:bodyPr/>
          <a:lstStyle/>
          <a:p>
            <a:fld id="{041AE103-95A6-49DF-8499-CE7ADA77459E}" type="slidenum">
              <a:rPr lang="en-US" smtClean="0"/>
              <a:t>7</a:t>
            </a:fld>
            <a:endParaRPr lang="en-US"/>
          </a:p>
        </p:txBody>
      </p:sp>
    </p:spTree>
    <p:extLst>
      <p:ext uri="{BB962C8B-B14F-4D97-AF65-F5344CB8AC3E}">
        <p14:creationId xmlns:p14="http://schemas.microsoft.com/office/powerpoint/2010/main" val="27048724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817E31-2EDD-4FCA-B405-1A3F11B30B12}"/>
              </a:ext>
            </a:extLst>
          </p:cNvPr>
          <p:cNvSpPr>
            <a:spLocks noGrp="1"/>
          </p:cNvSpPr>
          <p:nvPr>
            <p:ph type="title"/>
          </p:nvPr>
        </p:nvSpPr>
        <p:spPr/>
        <p:txBody>
          <a:bodyPr/>
          <a:lstStyle/>
          <a:p>
            <a:r>
              <a:rPr lang="en-US" dirty="0"/>
              <a:t>Introduction to NCAA (1984) </a:t>
            </a:r>
            <a:r>
              <a:rPr lang="en-US" sz="2400" b="1" i="1" dirty="0">
                <a:solidFill>
                  <a:srgbClr val="00B0F0"/>
                </a:solidFill>
              </a:rPr>
              <a:t>(p.195)</a:t>
            </a:r>
            <a:r>
              <a:rPr lang="en-US" dirty="0"/>
              <a:t> </a:t>
            </a:r>
          </a:p>
        </p:txBody>
      </p:sp>
      <p:sp>
        <p:nvSpPr>
          <p:cNvPr id="3" name="Content Placeholder 2">
            <a:extLst>
              <a:ext uri="{FF2B5EF4-FFF2-40B4-BE49-F238E27FC236}">
                <a16:creationId xmlns:a16="http://schemas.microsoft.com/office/drawing/2014/main" id="{4541C882-6AFD-4787-A81E-6C2E19172A6C}"/>
              </a:ext>
            </a:extLst>
          </p:cNvPr>
          <p:cNvSpPr>
            <a:spLocks noGrp="1"/>
          </p:cNvSpPr>
          <p:nvPr>
            <p:ph idx="1"/>
          </p:nvPr>
        </p:nvSpPr>
        <p:spPr>
          <a:xfrm>
            <a:off x="838201" y="1825625"/>
            <a:ext cx="10515600" cy="4351338"/>
          </a:xfrm>
        </p:spPr>
        <p:txBody>
          <a:bodyPr/>
          <a:lstStyle/>
          <a:p>
            <a:r>
              <a:rPr lang="en-US" dirty="0"/>
              <a:t>Excellent further development after </a:t>
            </a:r>
            <a:r>
              <a:rPr lang="en-US" i="1" dirty="0"/>
              <a:t>BMI</a:t>
            </a:r>
          </a:p>
          <a:p>
            <a:r>
              <a:rPr lang="en-US" dirty="0"/>
              <a:t>Creates the “Abbreviated” (“Quick Look”) Rule of Reason Standard</a:t>
            </a:r>
          </a:p>
          <a:p>
            <a:pPr lvl="1"/>
            <a:r>
              <a:rPr lang="en-US" dirty="0"/>
              <a:t>As we will see later, it may not be so quick</a:t>
            </a:r>
          </a:p>
          <a:p>
            <a:r>
              <a:rPr lang="en-US" dirty="0">
                <a:solidFill>
                  <a:srgbClr val="C00000"/>
                </a:solidFill>
              </a:rPr>
              <a:t>Initial questions to ask for any case</a:t>
            </a:r>
          </a:p>
          <a:p>
            <a:pPr lvl="1"/>
            <a:r>
              <a:rPr lang="en-US" i="1" dirty="0">
                <a:solidFill>
                  <a:srgbClr val="C00000"/>
                </a:solidFill>
              </a:rPr>
              <a:t>What is the “bad guy” story?</a:t>
            </a:r>
          </a:p>
          <a:p>
            <a:pPr lvl="1"/>
            <a:r>
              <a:rPr lang="en-US" i="1" dirty="0">
                <a:solidFill>
                  <a:srgbClr val="C00000"/>
                </a:solidFill>
              </a:rPr>
              <a:t>What is the “good guy” story?</a:t>
            </a:r>
          </a:p>
          <a:p>
            <a:pPr lvl="1"/>
            <a:r>
              <a:rPr lang="en-US" i="1" dirty="0">
                <a:solidFill>
                  <a:srgbClr val="C00000"/>
                </a:solidFill>
              </a:rPr>
              <a:t>Who is the plaintiff and is it harmed by the bad guy story? If so, why can’t it avoid the alleged harm without antitrust?</a:t>
            </a:r>
          </a:p>
          <a:p>
            <a:pPr marL="457200" lvl="1" indent="0">
              <a:buNone/>
            </a:pPr>
            <a:endParaRPr lang="en-US" i="1" dirty="0">
              <a:solidFill>
                <a:srgbClr val="C00000"/>
              </a:solidFill>
            </a:endParaRPr>
          </a:p>
          <a:p>
            <a:endParaRPr lang="en-US" dirty="0"/>
          </a:p>
        </p:txBody>
      </p:sp>
      <p:sp>
        <p:nvSpPr>
          <p:cNvPr id="4" name="Slide Number Placeholder 3">
            <a:extLst>
              <a:ext uri="{FF2B5EF4-FFF2-40B4-BE49-F238E27FC236}">
                <a16:creationId xmlns:a16="http://schemas.microsoft.com/office/drawing/2014/main" id="{132406F0-403E-41D2-9905-8E444056B3A8}"/>
              </a:ext>
            </a:extLst>
          </p:cNvPr>
          <p:cNvSpPr>
            <a:spLocks noGrp="1"/>
          </p:cNvSpPr>
          <p:nvPr>
            <p:ph type="sldNum" sz="quarter" idx="12"/>
          </p:nvPr>
        </p:nvSpPr>
        <p:spPr/>
        <p:txBody>
          <a:bodyPr/>
          <a:lstStyle/>
          <a:p>
            <a:fld id="{041AE103-95A6-49DF-8499-CE7ADA77459E}" type="slidenum">
              <a:rPr lang="en-US" smtClean="0"/>
              <a:t>8</a:t>
            </a:fld>
            <a:endParaRPr lang="en-US"/>
          </a:p>
        </p:txBody>
      </p:sp>
    </p:spTree>
    <p:extLst>
      <p:ext uri="{BB962C8B-B14F-4D97-AF65-F5344CB8AC3E}">
        <p14:creationId xmlns:p14="http://schemas.microsoft.com/office/powerpoint/2010/main" val="273764053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0AD3C3-CBF5-4D32-B6D4-8F508515413F}"/>
              </a:ext>
            </a:extLst>
          </p:cNvPr>
          <p:cNvSpPr>
            <a:spLocks noGrp="1"/>
          </p:cNvSpPr>
          <p:nvPr>
            <p:ph type="title"/>
          </p:nvPr>
        </p:nvSpPr>
        <p:spPr/>
        <p:txBody>
          <a:bodyPr/>
          <a:lstStyle/>
          <a:p>
            <a:r>
              <a:rPr lang="en-US" dirty="0"/>
              <a:t>Answers to the Initial Questions</a:t>
            </a:r>
          </a:p>
        </p:txBody>
      </p:sp>
      <p:sp>
        <p:nvSpPr>
          <p:cNvPr id="3" name="Content Placeholder 2">
            <a:extLst>
              <a:ext uri="{FF2B5EF4-FFF2-40B4-BE49-F238E27FC236}">
                <a16:creationId xmlns:a16="http://schemas.microsoft.com/office/drawing/2014/main" id="{253DDC85-0DA2-4085-B5C3-5F9DE177244C}"/>
              </a:ext>
            </a:extLst>
          </p:cNvPr>
          <p:cNvSpPr>
            <a:spLocks noGrp="1"/>
          </p:cNvSpPr>
          <p:nvPr>
            <p:ph idx="1"/>
          </p:nvPr>
        </p:nvSpPr>
        <p:spPr>
          <a:xfrm>
            <a:off x="622443" y="1847850"/>
            <a:ext cx="8798960" cy="4351338"/>
          </a:xfrm>
        </p:spPr>
        <p:txBody>
          <a:bodyPr>
            <a:normAutofit fontScale="92500" lnSpcReduction="20000"/>
          </a:bodyPr>
          <a:lstStyle/>
          <a:p>
            <a:r>
              <a:rPr lang="en-US" i="1" dirty="0">
                <a:solidFill>
                  <a:srgbClr val="C00000"/>
                </a:solidFill>
              </a:rPr>
              <a:t>What is the “bad guy” story?</a:t>
            </a:r>
          </a:p>
          <a:p>
            <a:pPr lvl="1"/>
            <a:r>
              <a:rPr lang="en-US" b="1" dirty="0">
                <a:solidFill>
                  <a:srgbClr val="0070C0"/>
                </a:solidFill>
              </a:rPr>
              <a:t>NCAA is a cartel </a:t>
            </a:r>
          </a:p>
          <a:p>
            <a:r>
              <a:rPr lang="en-US" i="1" dirty="0">
                <a:solidFill>
                  <a:srgbClr val="C00000"/>
                </a:solidFill>
              </a:rPr>
              <a:t>What is the “good guy” story?</a:t>
            </a:r>
          </a:p>
          <a:p>
            <a:pPr lvl="1"/>
            <a:r>
              <a:rPr lang="en-US" b="1" dirty="0">
                <a:solidFill>
                  <a:srgbClr val="0070C0"/>
                </a:solidFill>
              </a:rPr>
              <a:t>NCAA is attempting to create a desirable unique product – college football</a:t>
            </a:r>
          </a:p>
          <a:p>
            <a:r>
              <a:rPr lang="en-US" i="1" dirty="0">
                <a:solidFill>
                  <a:srgbClr val="C00000"/>
                </a:solidFill>
              </a:rPr>
              <a:t>Who is the plaintiff and is it harmed by the bad guy story?</a:t>
            </a:r>
          </a:p>
          <a:p>
            <a:pPr lvl="1"/>
            <a:r>
              <a:rPr lang="en-US" b="1" dirty="0">
                <a:solidFill>
                  <a:srgbClr val="0070C0"/>
                </a:solidFill>
              </a:rPr>
              <a:t>University of Oklahoma, a powerful Division 1A football school</a:t>
            </a:r>
          </a:p>
          <a:p>
            <a:pPr lvl="1"/>
            <a:r>
              <a:rPr lang="en-US" b="1" dirty="0">
                <a:solidFill>
                  <a:srgbClr val="0070C0"/>
                </a:solidFill>
              </a:rPr>
              <a:t>A reluctant member of the cartel that believes it could do better if the cartel restrictions were eliminated</a:t>
            </a:r>
          </a:p>
          <a:p>
            <a:r>
              <a:rPr lang="en-US" i="1" dirty="0">
                <a:solidFill>
                  <a:srgbClr val="C00000"/>
                </a:solidFill>
              </a:rPr>
              <a:t>Why can’t it avoid the alleged harm without antitrust?</a:t>
            </a:r>
            <a:endParaRPr lang="en-US" b="1" dirty="0">
              <a:solidFill>
                <a:srgbClr val="0070C0"/>
              </a:solidFill>
            </a:endParaRPr>
          </a:p>
          <a:p>
            <a:pPr lvl="1"/>
            <a:r>
              <a:rPr lang="en-US" b="1" dirty="0">
                <a:solidFill>
                  <a:srgbClr val="0070C0"/>
                </a:solidFill>
              </a:rPr>
              <a:t>NCAA has the power to force Oklahoma to follow the rules, by threatening to kick it out of the NCAA for all sports (as it did with Univ of Penn in the 1950s)</a:t>
            </a:r>
          </a:p>
          <a:p>
            <a:endParaRPr lang="en-US" dirty="0"/>
          </a:p>
        </p:txBody>
      </p:sp>
      <p:sp>
        <p:nvSpPr>
          <p:cNvPr id="4" name="Slide Number Placeholder 3">
            <a:extLst>
              <a:ext uri="{FF2B5EF4-FFF2-40B4-BE49-F238E27FC236}">
                <a16:creationId xmlns:a16="http://schemas.microsoft.com/office/drawing/2014/main" id="{92B687AB-9A61-4E09-BC45-95269D3E3530}"/>
              </a:ext>
            </a:extLst>
          </p:cNvPr>
          <p:cNvSpPr>
            <a:spLocks noGrp="1"/>
          </p:cNvSpPr>
          <p:nvPr>
            <p:ph type="sldNum" sz="quarter" idx="12"/>
          </p:nvPr>
        </p:nvSpPr>
        <p:spPr/>
        <p:txBody>
          <a:bodyPr/>
          <a:lstStyle/>
          <a:p>
            <a:fld id="{041AE103-95A6-49DF-8499-CE7ADA77459E}" type="slidenum">
              <a:rPr lang="en-US" smtClean="0"/>
              <a:t>9</a:t>
            </a:fld>
            <a:endParaRPr lang="en-US"/>
          </a:p>
        </p:txBody>
      </p:sp>
    </p:spTree>
    <p:extLst>
      <p:ext uri="{BB962C8B-B14F-4D97-AF65-F5344CB8AC3E}">
        <p14:creationId xmlns:p14="http://schemas.microsoft.com/office/powerpoint/2010/main" val="196044574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Composite</Template>
  <TotalTime>13437</TotalTime>
  <Words>9542</Words>
  <Application>Microsoft Office PowerPoint</Application>
  <PresentationFormat>Widescreen</PresentationFormat>
  <Paragraphs>653</Paragraphs>
  <Slides>62</Slides>
  <Notes>6</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62</vt:i4>
      </vt:variant>
    </vt:vector>
  </HeadingPairs>
  <TitlesOfParts>
    <vt:vector size="69" baseType="lpstr">
      <vt:lpstr>Arial</vt:lpstr>
      <vt:lpstr>Calibri</vt:lpstr>
      <vt:lpstr>Times New Roman</vt:lpstr>
      <vt:lpstr>TimesNewRomanPS-ItalicMT</vt:lpstr>
      <vt:lpstr>TimesNewRomanPSMT</vt:lpstr>
      <vt:lpstr>Wingdings</vt:lpstr>
      <vt:lpstr>Office Theme</vt:lpstr>
      <vt:lpstr>  Topic 5  “An Enquiry Meet for the Case” NCAA, IFD, Cal Dental, Polygram &amp; Alston   Professor Steven Salop Antitrust Econ &amp; Law Fall 2021      </vt:lpstr>
      <vt:lpstr>Overview</vt:lpstr>
      <vt:lpstr>The Evolution of Section 1 Law: 1890 – Present</vt:lpstr>
      <vt:lpstr>Rule of Reason Analysis of JVs and Other Horizontal Restraints</vt:lpstr>
      <vt:lpstr>The “Enquiry Meet for the Case” as  Suggesting a Rule of Reason “Continuum” </vt:lpstr>
      <vt:lpstr>Shifting the Burden to the Defendant</vt:lpstr>
      <vt:lpstr>NCAA and the “Quick Look”</vt:lpstr>
      <vt:lpstr>Introduction to NCAA (1984) (p.195) </vt:lpstr>
      <vt:lpstr>Answers to the Initial Questions</vt:lpstr>
      <vt:lpstr>NCAA (1984) (p. 195): Reader’s Guide to Basic Analysis</vt:lpstr>
      <vt:lpstr>Basic Analytic Framework (pp.198-99)</vt:lpstr>
      <vt:lpstr>Anticompetitive Presumption Clarified (p.201) </vt:lpstr>
      <vt:lpstr>ROR Focus is Consumer Welfare (i.e., Price and Output) (p. 201)</vt:lpstr>
      <vt:lpstr>NCAA “No Market Power” Defense Fails,  So an Affirmative Justification is Required (pp. 201-02)</vt:lpstr>
      <vt:lpstr>Reorganizing the NCAA Opinion to Clarify the Reasoning</vt:lpstr>
      <vt:lpstr>The Failed BMI “Sales Agency” Defense in the ROR (pp. 202-03)</vt:lpstr>
      <vt:lpstr>The Failed “Protecting Live Attendance” Defense (pp. 203-05)</vt:lpstr>
      <vt:lpstr>The Failed Competitive Balance Defense (pp. 204-05)</vt:lpstr>
      <vt:lpstr>Understanding the “Quick Look”</vt:lpstr>
      <vt:lpstr>The “Quick Look” Decision Structure</vt:lpstr>
      <vt:lpstr>The Quick-Look Sequence as Burden-Shifting</vt:lpstr>
      <vt:lpstr>Quick Look Summary: United States v. Brown University (1993) </vt:lpstr>
      <vt:lpstr>Comparing Case Law Language on  Rebuttable and Irrebuttable Presumptions</vt:lpstr>
      <vt:lpstr>Side Bar: NCAA’s Additional Important Contribution to Antitrust Analysis</vt:lpstr>
      <vt:lpstr>Direct Evidence of Actual Harm: Indiana Fed of Dentists (1986) (p. 207)</vt:lpstr>
      <vt:lpstr>Cal Dental (1999) (p. 210)  Drills Down and Complicates the Analysis:  “An Enquiry Meet for the Case”</vt:lpstr>
      <vt:lpstr>Cal Dental Summary </vt:lpstr>
      <vt:lpstr>Court’s Framework and Factual Conclusion  (p. 212)</vt:lpstr>
      <vt:lpstr>Plausible Goal to Avoid False/Deceptive Ads by Professionals (pp. 211-12)</vt:lpstr>
      <vt:lpstr>Cal Dental Legal Analysis:  Relying on NCAA (p. 206)</vt:lpstr>
      <vt:lpstr>“Enquiry Meet for the Case” as a “Sliding Scale (p. 206)</vt:lpstr>
      <vt:lpstr>What Was Justice Breyer’s Real Objection? (pp. 213-14)</vt:lpstr>
      <vt:lpstr>Postscripts</vt:lpstr>
      <vt:lpstr>PowerPoint Presentation</vt:lpstr>
      <vt:lpstr>Quick Look and Enquiry Meet for the Case as Reflected and Explained in Polygram</vt:lpstr>
      <vt:lpstr>Polygram (2005)(“Three Tenors”) (p. 243) </vt:lpstr>
      <vt:lpstr>Polygram’s Summary of the Evolution of the ROR (p. 246)</vt:lpstr>
      <vt:lpstr>Polygram: Framing the Anticompetitive Presumption (p. 248)</vt:lpstr>
      <vt:lpstr>Analysis of the’ Free Riding Justification (pp. 248-49)</vt:lpstr>
      <vt:lpstr>Economic Analysis of This Type of Free-Riding Claim</vt:lpstr>
      <vt:lpstr>The SUV Hypothetical (p. 249) </vt:lpstr>
      <vt:lpstr>The Current State of Play  in the Structure of the Rule of Reason  </vt:lpstr>
      <vt:lpstr>PowerPoint Presentation</vt:lpstr>
      <vt:lpstr>The Sliding Scale “Structured” Rule of Reason: 3-Step Burden-Shifting Process (“Tennis Match”)</vt:lpstr>
      <vt:lpstr>Empirical Facts Re Recent Rule of Reason Cases</vt:lpstr>
      <vt:lpstr>The Most Recent ROR Case: NCAA v Alston (2021)</vt:lpstr>
      <vt:lpstr>Contrast J. Breyer’s Dissent in Ohio v American Express (2018)</vt:lpstr>
      <vt:lpstr>Alston Added Two Other Important Comments</vt:lpstr>
      <vt:lpstr>And a Surprise: Alston on Reasonable Price Setting as “Less Restrictive Alternative” Conduct </vt:lpstr>
      <vt:lpstr>But, the Biggest Surprise was J. Kavanaugh’s “Concurrence” </vt:lpstr>
      <vt:lpstr>Understanding the “Enquiry Meet for the Case” in Terms of Decision Theory, Presumptions and Burden-Shifting </vt:lpstr>
      <vt:lpstr>The “Enquiry Meet for the Case” as  Suggesting a Rule of Reason “Continuum” </vt:lpstr>
      <vt:lpstr>Decision Theory and the “Structured” ROR</vt:lpstr>
      <vt:lpstr>Strength of “Presumptions” and the “Sliding Scale”: </vt:lpstr>
      <vt:lpstr>Procompetitive Presumptions:  The Presumption Door Swings Both Ways</vt:lpstr>
      <vt:lpstr>Sources of Presumptions: Economics, Experience and Ideology</vt:lpstr>
      <vt:lpstr>Source of Presumptions</vt:lpstr>
      <vt:lpstr>“Traditional” Triggers for Presumptions</vt:lpstr>
      <vt:lpstr>Chicago-School Market Presumptions</vt:lpstr>
      <vt:lpstr>Chicago-School Institutional Presumptions</vt:lpstr>
      <vt:lpstr>Alston’s Music: Its Non-Interventionist Presumptions</vt:lpstr>
      <vt:lpstr>Chicago-School: Ideology vs Economics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 “Enquiry Meet for the Case”</dc:title>
  <dc:creator>steve salop</dc:creator>
  <cp:lastModifiedBy>Steve Salop</cp:lastModifiedBy>
  <cp:revision>259</cp:revision>
  <dcterms:created xsi:type="dcterms:W3CDTF">2020-04-24T19:26:04Z</dcterms:created>
  <dcterms:modified xsi:type="dcterms:W3CDTF">2023-04-30T17:46:35Z</dcterms:modified>
</cp:coreProperties>
</file>

<file path=docProps/thumbnail.jpeg>
</file>